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258" r:id="rId4"/>
    <p:sldId id="259" r:id="rId5"/>
    <p:sldId id="264" r:id="rId6"/>
    <p:sldId id="265" r:id="rId7"/>
    <p:sldId id="260" r:id="rId8"/>
    <p:sldId id="261" r:id="rId9"/>
    <p:sldId id="262" r:id="rId10"/>
    <p:sldId id="283" r:id="rId11"/>
    <p:sldId id="263" r:id="rId12"/>
    <p:sldId id="266" r:id="rId13"/>
    <p:sldId id="415" r:id="rId14"/>
    <p:sldId id="413" r:id="rId15"/>
    <p:sldId id="416" r:id="rId16"/>
    <p:sldId id="414" r:id="rId17"/>
    <p:sldId id="417" r:id="rId18"/>
    <p:sldId id="418" r:id="rId19"/>
    <p:sldId id="419" r:id="rId20"/>
    <p:sldId id="425" r:id="rId21"/>
    <p:sldId id="420" r:id="rId22"/>
    <p:sldId id="421" r:id="rId23"/>
    <p:sldId id="422" r:id="rId24"/>
    <p:sldId id="423" r:id="rId25"/>
    <p:sldId id="424" r:id="rId26"/>
    <p:sldId id="426" r:id="rId27"/>
    <p:sldId id="427" r:id="rId28"/>
    <p:sldId id="428" r:id="rId29"/>
    <p:sldId id="412" r:id="rId30"/>
    <p:sldId id="268" r:id="rId31"/>
    <p:sldId id="406" r:id="rId32"/>
    <p:sldId id="407" r:id="rId33"/>
    <p:sldId id="408" r:id="rId34"/>
    <p:sldId id="270" r:id="rId35"/>
    <p:sldId id="409" r:id="rId36"/>
    <p:sldId id="410" r:id="rId37"/>
    <p:sldId id="411" r:id="rId38"/>
    <p:sldId id="271" r:id="rId39"/>
    <p:sldId id="272" r:id="rId40"/>
    <p:sldId id="273" r:id="rId41"/>
    <p:sldId id="322" r:id="rId42"/>
    <p:sldId id="276" r:id="rId43"/>
    <p:sldId id="274" r:id="rId44"/>
    <p:sldId id="325" r:id="rId45"/>
    <p:sldId id="394" r:id="rId46"/>
    <p:sldId id="326" r:id="rId47"/>
    <p:sldId id="380" r:id="rId48"/>
    <p:sldId id="327" r:id="rId49"/>
    <p:sldId id="395" r:id="rId50"/>
    <p:sldId id="381" r:id="rId51"/>
    <p:sldId id="328" r:id="rId52"/>
    <p:sldId id="382" r:id="rId53"/>
    <p:sldId id="329" r:id="rId54"/>
    <p:sldId id="383" r:id="rId55"/>
    <p:sldId id="333" r:id="rId56"/>
    <p:sldId id="312" r:id="rId57"/>
    <p:sldId id="390" r:id="rId58"/>
    <p:sldId id="399" r:id="rId59"/>
    <p:sldId id="388" r:id="rId60"/>
    <p:sldId id="389" r:id="rId61"/>
    <p:sldId id="332" r:id="rId62"/>
    <p:sldId id="335" r:id="rId63"/>
    <p:sldId id="279" r:id="rId64"/>
    <p:sldId id="275" r:id="rId65"/>
    <p:sldId id="353" r:id="rId66"/>
    <p:sldId id="280" r:id="rId67"/>
    <p:sldId id="281" r:id="rId68"/>
    <p:sldId id="354" r:id="rId69"/>
    <p:sldId id="26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8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3042E-1F16-4270-A978-33347DD3F7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B00F79-FDBB-4A12-8F3F-FDC900306611}">
      <dgm:prSet/>
      <dgm:spPr/>
      <dgm:t>
        <a:bodyPr/>
        <a:lstStyle/>
        <a:p>
          <a:pPr>
            <a:lnSpc>
              <a:spcPct val="100000"/>
            </a:lnSpc>
          </a:pPr>
          <a:r>
            <a:rPr lang="en-US"/>
            <a:t>Consiste en identificar, evaluar y controlar los peligros que afectan la seguridad y salud.</a:t>
          </a:r>
        </a:p>
      </dgm:t>
    </dgm:pt>
    <dgm:pt modelId="{985EC13A-C618-4486-B65A-F6A02E356B91}" type="parTrans" cxnId="{7AABD728-E49D-403E-A5D3-6AEF324B6E4E}">
      <dgm:prSet/>
      <dgm:spPr/>
      <dgm:t>
        <a:bodyPr/>
        <a:lstStyle/>
        <a:p>
          <a:endParaRPr lang="en-US"/>
        </a:p>
      </dgm:t>
    </dgm:pt>
    <dgm:pt modelId="{424DA06E-DF03-412D-84B4-E8AC8465AE8C}" type="sibTrans" cxnId="{7AABD728-E49D-403E-A5D3-6AEF324B6E4E}">
      <dgm:prSet/>
      <dgm:spPr/>
      <dgm:t>
        <a:bodyPr/>
        <a:lstStyle/>
        <a:p>
          <a:endParaRPr lang="en-US"/>
        </a:p>
      </dgm:t>
    </dgm:pt>
    <dgm:pt modelId="{A4782EE8-577E-4AC8-9E77-9BD2843F695B}">
      <dgm:prSet/>
      <dgm:spPr/>
      <dgm:t>
        <a:bodyPr/>
        <a:lstStyle/>
        <a:p>
          <a:pPr>
            <a:lnSpc>
              <a:spcPct val="100000"/>
            </a:lnSpc>
          </a:pPr>
          <a:r>
            <a:rPr lang="en-US"/>
            <a:t>Beneficios:</a:t>
          </a:r>
        </a:p>
      </dgm:t>
    </dgm:pt>
    <dgm:pt modelId="{F6E85F6B-41FA-4C45-953A-D9FE18F973EF}" type="parTrans" cxnId="{486CBC12-2702-4F58-903D-E80C562573E3}">
      <dgm:prSet/>
      <dgm:spPr/>
      <dgm:t>
        <a:bodyPr/>
        <a:lstStyle/>
        <a:p>
          <a:endParaRPr lang="en-US"/>
        </a:p>
      </dgm:t>
    </dgm:pt>
    <dgm:pt modelId="{B05DEFA3-31A0-43F9-90B0-4A44CA5E7729}" type="sibTrans" cxnId="{486CBC12-2702-4F58-903D-E80C562573E3}">
      <dgm:prSet/>
      <dgm:spPr/>
      <dgm:t>
        <a:bodyPr/>
        <a:lstStyle/>
        <a:p>
          <a:endParaRPr lang="en-US"/>
        </a:p>
      </dgm:t>
    </dgm:pt>
    <dgm:pt modelId="{37B39FD9-152D-4EBE-96E4-29D9B46EE9DF}">
      <dgm:prSet/>
      <dgm:spPr/>
      <dgm:t>
        <a:bodyPr/>
        <a:lstStyle/>
        <a:p>
          <a:pPr>
            <a:lnSpc>
              <a:spcPct val="100000"/>
            </a:lnSpc>
          </a:pPr>
          <a:r>
            <a:rPr lang="en-US"/>
            <a:t>Reducción de accidentes</a:t>
          </a:r>
        </a:p>
      </dgm:t>
    </dgm:pt>
    <dgm:pt modelId="{2AEC0C9B-9742-4187-9096-ABA3B7045867}" type="parTrans" cxnId="{03A2BC1D-992A-44CC-8FE5-269C2FCCB18D}">
      <dgm:prSet/>
      <dgm:spPr/>
      <dgm:t>
        <a:bodyPr/>
        <a:lstStyle/>
        <a:p>
          <a:endParaRPr lang="en-US"/>
        </a:p>
      </dgm:t>
    </dgm:pt>
    <dgm:pt modelId="{F8C7B623-2CAF-4D8E-B55B-6167377B6F0B}" type="sibTrans" cxnId="{03A2BC1D-992A-44CC-8FE5-269C2FCCB18D}">
      <dgm:prSet/>
      <dgm:spPr/>
      <dgm:t>
        <a:bodyPr/>
        <a:lstStyle/>
        <a:p>
          <a:endParaRPr lang="en-US"/>
        </a:p>
      </dgm:t>
    </dgm:pt>
    <dgm:pt modelId="{59C5BE2C-227A-4EC1-BDD7-19942A2300C2}">
      <dgm:prSet/>
      <dgm:spPr/>
      <dgm:t>
        <a:bodyPr/>
        <a:lstStyle/>
        <a:p>
          <a:pPr>
            <a:lnSpc>
              <a:spcPct val="100000"/>
            </a:lnSpc>
          </a:pPr>
          <a:r>
            <a:rPr lang="en-US"/>
            <a:t>Menores costos</a:t>
          </a:r>
        </a:p>
      </dgm:t>
    </dgm:pt>
    <dgm:pt modelId="{2C039F71-79D5-453E-B4CD-D22E0E418D69}" type="parTrans" cxnId="{EDB45C9D-E297-4376-BE9C-7478EDAAC7DD}">
      <dgm:prSet/>
      <dgm:spPr/>
      <dgm:t>
        <a:bodyPr/>
        <a:lstStyle/>
        <a:p>
          <a:endParaRPr lang="en-US"/>
        </a:p>
      </dgm:t>
    </dgm:pt>
    <dgm:pt modelId="{2E51C5CE-E0D4-481F-AD8D-2025219ED980}" type="sibTrans" cxnId="{EDB45C9D-E297-4376-BE9C-7478EDAAC7DD}">
      <dgm:prSet/>
      <dgm:spPr/>
      <dgm:t>
        <a:bodyPr/>
        <a:lstStyle/>
        <a:p>
          <a:endParaRPr lang="en-US"/>
        </a:p>
      </dgm:t>
    </dgm:pt>
    <dgm:pt modelId="{87D242AB-298C-413C-A7A3-4A107D127E77}">
      <dgm:prSet/>
      <dgm:spPr/>
      <dgm:t>
        <a:bodyPr/>
        <a:lstStyle/>
        <a:p>
          <a:pPr>
            <a:lnSpc>
              <a:spcPct val="100000"/>
            </a:lnSpc>
          </a:pPr>
          <a:r>
            <a:rPr lang="en-US"/>
            <a:t>Mejora en productividad</a:t>
          </a:r>
        </a:p>
      </dgm:t>
    </dgm:pt>
    <dgm:pt modelId="{443E6914-190E-40AA-8B18-7CA1BDCA4CC6}" type="parTrans" cxnId="{64BC1601-C55B-4B40-98D8-E9D77DB179BF}">
      <dgm:prSet/>
      <dgm:spPr/>
      <dgm:t>
        <a:bodyPr/>
        <a:lstStyle/>
        <a:p>
          <a:endParaRPr lang="en-US"/>
        </a:p>
      </dgm:t>
    </dgm:pt>
    <dgm:pt modelId="{663DA1C1-9716-456E-951C-9D356FD47CE2}" type="sibTrans" cxnId="{64BC1601-C55B-4B40-98D8-E9D77DB179BF}">
      <dgm:prSet/>
      <dgm:spPr/>
      <dgm:t>
        <a:bodyPr/>
        <a:lstStyle/>
        <a:p>
          <a:endParaRPr lang="en-US"/>
        </a:p>
      </dgm:t>
    </dgm:pt>
    <dgm:pt modelId="{DE9EC58C-B552-44A0-BB01-6422181BD71A}" type="pres">
      <dgm:prSet presAssocID="{4863042E-1F16-4270-A978-33347DD3F7CE}" presName="root" presStyleCnt="0">
        <dgm:presLayoutVars>
          <dgm:dir/>
          <dgm:resizeHandles val="exact"/>
        </dgm:presLayoutVars>
      </dgm:prSet>
      <dgm:spPr/>
    </dgm:pt>
    <dgm:pt modelId="{45B4E760-DD2B-4A0B-888C-7E2CD60F52E1}" type="pres">
      <dgm:prSet presAssocID="{C7B00F79-FDBB-4A12-8F3F-FDC900306611}" presName="compNode" presStyleCnt="0"/>
      <dgm:spPr/>
    </dgm:pt>
    <dgm:pt modelId="{F89B1BAC-AF71-4C18-A57B-0ABC2F88DE0D}" type="pres">
      <dgm:prSet presAssocID="{C7B00F79-FDBB-4A12-8F3F-FDC900306611}" presName="bgRect" presStyleLbl="bgShp" presStyleIdx="0" presStyleCnt="5"/>
      <dgm:spPr/>
    </dgm:pt>
    <dgm:pt modelId="{568D41E5-A40F-440F-8320-33137683B88D}" type="pres">
      <dgm:prSet presAssocID="{C7B00F79-FDBB-4A12-8F3F-FDC9003066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ertencia"/>
        </a:ext>
      </dgm:extLst>
    </dgm:pt>
    <dgm:pt modelId="{AD2187C4-6529-4B6B-A827-7BFE72331EA9}" type="pres">
      <dgm:prSet presAssocID="{C7B00F79-FDBB-4A12-8F3F-FDC900306611}" presName="spaceRect" presStyleCnt="0"/>
      <dgm:spPr/>
    </dgm:pt>
    <dgm:pt modelId="{78FB5E66-FBC8-4FE5-998E-5ED87B450CCE}" type="pres">
      <dgm:prSet presAssocID="{C7B00F79-FDBB-4A12-8F3F-FDC900306611}" presName="parTx" presStyleLbl="revTx" presStyleIdx="0" presStyleCnt="5">
        <dgm:presLayoutVars>
          <dgm:chMax val="0"/>
          <dgm:chPref val="0"/>
        </dgm:presLayoutVars>
      </dgm:prSet>
      <dgm:spPr/>
    </dgm:pt>
    <dgm:pt modelId="{5A0215BF-9A65-4B13-BCAD-B491221EB20D}" type="pres">
      <dgm:prSet presAssocID="{424DA06E-DF03-412D-84B4-E8AC8465AE8C}" presName="sibTrans" presStyleCnt="0"/>
      <dgm:spPr/>
    </dgm:pt>
    <dgm:pt modelId="{E456414C-2E0F-4B9F-8807-0E88773422F5}" type="pres">
      <dgm:prSet presAssocID="{A4782EE8-577E-4AC8-9E77-9BD2843F695B}" presName="compNode" presStyleCnt="0"/>
      <dgm:spPr/>
    </dgm:pt>
    <dgm:pt modelId="{74ECF6B3-C560-4102-AAAD-63FB4574D38E}" type="pres">
      <dgm:prSet presAssocID="{A4782EE8-577E-4AC8-9E77-9BD2843F695B}" presName="bgRect" presStyleLbl="bgShp" presStyleIdx="1" presStyleCnt="5"/>
      <dgm:spPr/>
    </dgm:pt>
    <dgm:pt modelId="{E0F8EF2A-BCB0-4B05-A7CC-5F555F5DEC72}" type="pres">
      <dgm:prSet presAssocID="{A4782EE8-577E-4AC8-9E77-9BD2843F695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nero"/>
        </a:ext>
      </dgm:extLst>
    </dgm:pt>
    <dgm:pt modelId="{9C7B6CCC-3C06-42DC-807C-180EE178536A}" type="pres">
      <dgm:prSet presAssocID="{A4782EE8-577E-4AC8-9E77-9BD2843F695B}" presName="spaceRect" presStyleCnt="0"/>
      <dgm:spPr/>
    </dgm:pt>
    <dgm:pt modelId="{D84311C2-8950-4291-A82E-879E05601089}" type="pres">
      <dgm:prSet presAssocID="{A4782EE8-577E-4AC8-9E77-9BD2843F695B}" presName="parTx" presStyleLbl="revTx" presStyleIdx="1" presStyleCnt="5">
        <dgm:presLayoutVars>
          <dgm:chMax val="0"/>
          <dgm:chPref val="0"/>
        </dgm:presLayoutVars>
      </dgm:prSet>
      <dgm:spPr/>
    </dgm:pt>
    <dgm:pt modelId="{3915F357-F1CB-4B77-A92F-9858539D6290}" type="pres">
      <dgm:prSet presAssocID="{B05DEFA3-31A0-43F9-90B0-4A44CA5E7729}" presName="sibTrans" presStyleCnt="0"/>
      <dgm:spPr/>
    </dgm:pt>
    <dgm:pt modelId="{2D50ED85-DE56-468F-A532-DF1026F7667D}" type="pres">
      <dgm:prSet presAssocID="{37B39FD9-152D-4EBE-96E4-29D9B46EE9DF}" presName="compNode" presStyleCnt="0"/>
      <dgm:spPr/>
    </dgm:pt>
    <dgm:pt modelId="{AED55E18-DA63-40AE-BFD6-7BF0C33E46BE}" type="pres">
      <dgm:prSet presAssocID="{37B39FD9-152D-4EBE-96E4-29D9B46EE9DF}" presName="bgRect" presStyleLbl="bgShp" presStyleIdx="2" presStyleCnt="5"/>
      <dgm:spPr/>
    </dgm:pt>
    <dgm:pt modelId="{FFA6866D-33C2-4907-9A31-39C383CF5044}" type="pres">
      <dgm:prSet presAssocID="{37B39FD9-152D-4EBE-96E4-29D9B46EE9D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3D775219-BCF5-4042-8B45-156FB1DD27B9}" type="pres">
      <dgm:prSet presAssocID="{37B39FD9-152D-4EBE-96E4-29D9B46EE9DF}" presName="spaceRect" presStyleCnt="0"/>
      <dgm:spPr/>
    </dgm:pt>
    <dgm:pt modelId="{25063A0B-6CCE-4572-9F4F-4E9191ABCB66}" type="pres">
      <dgm:prSet presAssocID="{37B39FD9-152D-4EBE-96E4-29D9B46EE9DF}" presName="parTx" presStyleLbl="revTx" presStyleIdx="2" presStyleCnt="5">
        <dgm:presLayoutVars>
          <dgm:chMax val="0"/>
          <dgm:chPref val="0"/>
        </dgm:presLayoutVars>
      </dgm:prSet>
      <dgm:spPr/>
    </dgm:pt>
    <dgm:pt modelId="{C010F73A-73C1-4C92-ADF9-C5EC620DFC3E}" type="pres">
      <dgm:prSet presAssocID="{F8C7B623-2CAF-4D8E-B55B-6167377B6F0B}" presName="sibTrans" presStyleCnt="0"/>
      <dgm:spPr/>
    </dgm:pt>
    <dgm:pt modelId="{CF473BF4-5620-4FF9-8C81-92E205801D22}" type="pres">
      <dgm:prSet presAssocID="{59C5BE2C-227A-4EC1-BDD7-19942A2300C2}" presName="compNode" presStyleCnt="0"/>
      <dgm:spPr/>
    </dgm:pt>
    <dgm:pt modelId="{0FF46D77-A2E7-4760-A99A-725189E23FCE}" type="pres">
      <dgm:prSet presAssocID="{59C5BE2C-227A-4EC1-BDD7-19942A2300C2}" presName="bgRect" presStyleLbl="bgShp" presStyleIdx="3" presStyleCnt="5"/>
      <dgm:spPr/>
    </dgm:pt>
    <dgm:pt modelId="{1AB9517D-A95D-4A48-A489-848C214D2E65}" type="pres">
      <dgm:prSet presAssocID="{59C5BE2C-227A-4EC1-BDD7-19942A2300C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ina"/>
        </a:ext>
      </dgm:extLst>
    </dgm:pt>
    <dgm:pt modelId="{DA892249-B8C9-4A95-85A9-9A2C9B3573B9}" type="pres">
      <dgm:prSet presAssocID="{59C5BE2C-227A-4EC1-BDD7-19942A2300C2}" presName="spaceRect" presStyleCnt="0"/>
      <dgm:spPr/>
    </dgm:pt>
    <dgm:pt modelId="{0E9D031F-FD55-4132-A9A0-ACB3A2F7217E}" type="pres">
      <dgm:prSet presAssocID="{59C5BE2C-227A-4EC1-BDD7-19942A2300C2}" presName="parTx" presStyleLbl="revTx" presStyleIdx="3" presStyleCnt="5">
        <dgm:presLayoutVars>
          <dgm:chMax val="0"/>
          <dgm:chPref val="0"/>
        </dgm:presLayoutVars>
      </dgm:prSet>
      <dgm:spPr/>
    </dgm:pt>
    <dgm:pt modelId="{E2D2EDFD-22B2-4BB1-B2B7-406848B838B6}" type="pres">
      <dgm:prSet presAssocID="{2E51C5CE-E0D4-481F-AD8D-2025219ED980}" presName="sibTrans" presStyleCnt="0"/>
      <dgm:spPr/>
    </dgm:pt>
    <dgm:pt modelId="{03A19F26-261E-4BC8-BEC6-6DC6C056B071}" type="pres">
      <dgm:prSet presAssocID="{87D242AB-298C-413C-A7A3-4A107D127E77}" presName="compNode" presStyleCnt="0"/>
      <dgm:spPr/>
    </dgm:pt>
    <dgm:pt modelId="{DF9434B0-EABB-41A1-B0A0-7B0C3A763702}" type="pres">
      <dgm:prSet presAssocID="{87D242AB-298C-413C-A7A3-4A107D127E77}" presName="bgRect" presStyleLbl="bgShp" presStyleIdx="4" presStyleCnt="5"/>
      <dgm:spPr/>
    </dgm:pt>
    <dgm:pt modelId="{1AFEC012-583F-4CA2-ADC4-453E6BD1FAF3}" type="pres">
      <dgm:prSet presAssocID="{87D242AB-298C-413C-A7A3-4A107D127E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E4B9921F-11DE-43B5-BD51-0CE2E3D5B888}" type="pres">
      <dgm:prSet presAssocID="{87D242AB-298C-413C-A7A3-4A107D127E77}" presName="spaceRect" presStyleCnt="0"/>
      <dgm:spPr/>
    </dgm:pt>
    <dgm:pt modelId="{70D29148-112B-4BAA-9BA9-D944A8197E2E}" type="pres">
      <dgm:prSet presAssocID="{87D242AB-298C-413C-A7A3-4A107D127E77}" presName="parTx" presStyleLbl="revTx" presStyleIdx="4" presStyleCnt="5">
        <dgm:presLayoutVars>
          <dgm:chMax val="0"/>
          <dgm:chPref val="0"/>
        </dgm:presLayoutVars>
      </dgm:prSet>
      <dgm:spPr/>
    </dgm:pt>
  </dgm:ptLst>
  <dgm:cxnLst>
    <dgm:cxn modelId="{64BC1601-C55B-4B40-98D8-E9D77DB179BF}" srcId="{4863042E-1F16-4270-A978-33347DD3F7CE}" destId="{87D242AB-298C-413C-A7A3-4A107D127E77}" srcOrd="4" destOrd="0" parTransId="{443E6914-190E-40AA-8B18-7CA1BDCA4CC6}" sibTransId="{663DA1C1-9716-456E-951C-9D356FD47CE2}"/>
    <dgm:cxn modelId="{60B5D902-4C32-4445-974F-7D33CBEA8348}" type="presOf" srcId="{37B39FD9-152D-4EBE-96E4-29D9B46EE9DF}" destId="{25063A0B-6CCE-4572-9F4F-4E9191ABCB66}" srcOrd="0" destOrd="0" presId="urn:microsoft.com/office/officeart/2018/2/layout/IconVerticalSolidList"/>
    <dgm:cxn modelId="{94F3ED0A-D99D-4E81-8723-D7ACE0D92C7B}" type="presOf" srcId="{4863042E-1F16-4270-A978-33347DD3F7CE}" destId="{DE9EC58C-B552-44A0-BB01-6422181BD71A}" srcOrd="0" destOrd="0" presId="urn:microsoft.com/office/officeart/2018/2/layout/IconVerticalSolidList"/>
    <dgm:cxn modelId="{486CBC12-2702-4F58-903D-E80C562573E3}" srcId="{4863042E-1F16-4270-A978-33347DD3F7CE}" destId="{A4782EE8-577E-4AC8-9E77-9BD2843F695B}" srcOrd="1" destOrd="0" parTransId="{F6E85F6B-41FA-4C45-953A-D9FE18F973EF}" sibTransId="{B05DEFA3-31A0-43F9-90B0-4A44CA5E7729}"/>
    <dgm:cxn modelId="{03A2BC1D-992A-44CC-8FE5-269C2FCCB18D}" srcId="{4863042E-1F16-4270-A978-33347DD3F7CE}" destId="{37B39FD9-152D-4EBE-96E4-29D9B46EE9DF}" srcOrd="2" destOrd="0" parTransId="{2AEC0C9B-9742-4187-9096-ABA3B7045867}" sibTransId="{F8C7B623-2CAF-4D8E-B55B-6167377B6F0B}"/>
    <dgm:cxn modelId="{7AABD728-E49D-403E-A5D3-6AEF324B6E4E}" srcId="{4863042E-1F16-4270-A978-33347DD3F7CE}" destId="{C7B00F79-FDBB-4A12-8F3F-FDC900306611}" srcOrd="0" destOrd="0" parTransId="{985EC13A-C618-4486-B65A-F6A02E356B91}" sibTransId="{424DA06E-DF03-412D-84B4-E8AC8465AE8C}"/>
    <dgm:cxn modelId="{82BD3E33-A01D-471B-9279-F6554B14CDFA}" type="presOf" srcId="{C7B00F79-FDBB-4A12-8F3F-FDC900306611}" destId="{78FB5E66-FBC8-4FE5-998E-5ED87B450CCE}" srcOrd="0" destOrd="0" presId="urn:microsoft.com/office/officeart/2018/2/layout/IconVerticalSolidList"/>
    <dgm:cxn modelId="{6DF6E972-6527-4857-AA5E-0C0D0643C75A}" type="presOf" srcId="{A4782EE8-577E-4AC8-9E77-9BD2843F695B}" destId="{D84311C2-8950-4291-A82E-879E05601089}" srcOrd="0" destOrd="0" presId="urn:microsoft.com/office/officeart/2018/2/layout/IconVerticalSolidList"/>
    <dgm:cxn modelId="{3E4BF37E-F158-41CE-8A86-5E4BFCDE4BCD}" type="presOf" srcId="{87D242AB-298C-413C-A7A3-4A107D127E77}" destId="{70D29148-112B-4BAA-9BA9-D944A8197E2E}" srcOrd="0" destOrd="0" presId="urn:microsoft.com/office/officeart/2018/2/layout/IconVerticalSolidList"/>
    <dgm:cxn modelId="{EDB45C9D-E297-4376-BE9C-7478EDAAC7DD}" srcId="{4863042E-1F16-4270-A978-33347DD3F7CE}" destId="{59C5BE2C-227A-4EC1-BDD7-19942A2300C2}" srcOrd="3" destOrd="0" parTransId="{2C039F71-79D5-453E-B4CD-D22E0E418D69}" sibTransId="{2E51C5CE-E0D4-481F-AD8D-2025219ED980}"/>
    <dgm:cxn modelId="{97F49FC7-D837-4DA6-BC52-17D9E8215437}" type="presOf" srcId="{59C5BE2C-227A-4EC1-BDD7-19942A2300C2}" destId="{0E9D031F-FD55-4132-A9A0-ACB3A2F7217E}" srcOrd="0" destOrd="0" presId="urn:microsoft.com/office/officeart/2018/2/layout/IconVerticalSolidList"/>
    <dgm:cxn modelId="{049B4C7C-317A-4C19-8007-0E888A0BE33A}" type="presParOf" srcId="{DE9EC58C-B552-44A0-BB01-6422181BD71A}" destId="{45B4E760-DD2B-4A0B-888C-7E2CD60F52E1}" srcOrd="0" destOrd="0" presId="urn:microsoft.com/office/officeart/2018/2/layout/IconVerticalSolidList"/>
    <dgm:cxn modelId="{9CDB8B0E-60B6-49CD-889E-5B7C9A7F34D3}" type="presParOf" srcId="{45B4E760-DD2B-4A0B-888C-7E2CD60F52E1}" destId="{F89B1BAC-AF71-4C18-A57B-0ABC2F88DE0D}" srcOrd="0" destOrd="0" presId="urn:microsoft.com/office/officeart/2018/2/layout/IconVerticalSolidList"/>
    <dgm:cxn modelId="{52A018D1-6C27-47C4-9B5D-2BB03F8A41E1}" type="presParOf" srcId="{45B4E760-DD2B-4A0B-888C-7E2CD60F52E1}" destId="{568D41E5-A40F-440F-8320-33137683B88D}" srcOrd="1" destOrd="0" presId="urn:microsoft.com/office/officeart/2018/2/layout/IconVerticalSolidList"/>
    <dgm:cxn modelId="{DC8D3F66-E366-4EAC-A9A5-0C8D2ADBD6FE}" type="presParOf" srcId="{45B4E760-DD2B-4A0B-888C-7E2CD60F52E1}" destId="{AD2187C4-6529-4B6B-A827-7BFE72331EA9}" srcOrd="2" destOrd="0" presId="urn:microsoft.com/office/officeart/2018/2/layout/IconVerticalSolidList"/>
    <dgm:cxn modelId="{3EB73199-B532-4412-9FB3-F90662C7FD4A}" type="presParOf" srcId="{45B4E760-DD2B-4A0B-888C-7E2CD60F52E1}" destId="{78FB5E66-FBC8-4FE5-998E-5ED87B450CCE}" srcOrd="3" destOrd="0" presId="urn:microsoft.com/office/officeart/2018/2/layout/IconVerticalSolidList"/>
    <dgm:cxn modelId="{2C02A785-7006-436D-B843-C317BA70AD2C}" type="presParOf" srcId="{DE9EC58C-B552-44A0-BB01-6422181BD71A}" destId="{5A0215BF-9A65-4B13-BCAD-B491221EB20D}" srcOrd="1" destOrd="0" presId="urn:microsoft.com/office/officeart/2018/2/layout/IconVerticalSolidList"/>
    <dgm:cxn modelId="{DA0C0126-E1A3-4E23-A1EE-0C7C2FA49AB8}" type="presParOf" srcId="{DE9EC58C-B552-44A0-BB01-6422181BD71A}" destId="{E456414C-2E0F-4B9F-8807-0E88773422F5}" srcOrd="2" destOrd="0" presId="urn:microsoft.com/office/officeart/2018/2/layout/IconVerticalSolidList"/>
    <dgm:cxn modelId="{AC70ABBB-77C9-4061-9E4E-3F2953202595}" type="presParOf" srcId="{E456414C-2E0F-4B9F-8807-0E88773422F5}" destId="{74ECF6B3-C560-4102-AAAD-63FB4574D38E}" srcOrd="0" destOrd="0" presId="urn:microsoft.com/office/officeart/2018/2/layout/IconVerticalSolidList"/>
    <dgm:cxn modelId="{C00553F0-4CFE-438A-8BC1-FDD70CCF6541}" type="presParOf" srcId="{E456414C-2E0F-4B9F-8807-0E88773422F5}" destId="{E0F8EF2A-BCB0-4B05-A7CC-5F555F5DEC72}" srcOrd="1" destOrd="0" presId="urn:microsoft.com/office/officeart/2018/2/layout/IconVerticalSolidList"/>
    <dgm:cxn modelId="{59F2C463-DEF8-4554-80EB-F582F11139BC}" type="presParOf" srcId="{E456414C-2E0F-4B9F-8807-0E88773422F5}" destId="{9C7B6CCC-3C06-42DC-807C-180EE178536A}" srcOrd="2" destOrd="0" presId="urn:microsoft.com/office/officeart/2018/2/layout/IconVerticalSolidList"/>
    <dgm:cxn modelId="{ABE724E4-AE3C-4D64-85E7-14A456BF3209}" type="presParOf" srcId="{E456414C-2E0F-4B9F-8807-0E88773422F5}" destId="{D84311C2-8950-4291-A82E-879E05601089}" srcOrd="3" destOrd="0" presId="urn:microsoft.com/office/officeart/2018/2/layout/IconVerticalSolidList"/>
    <dgm:cxn modelId="{C9FADDC8-682B-4F53-892B-6D00EEAC9549}" type="presParOf" srcId="{DE9EC58C-B552-44A0-BB01-6422181BD71A}" destId="{3915F357-F1CB-4B77-A92F-9858539D6290}" srcOrd="3" destOrd="0" presId="urn:microsoft.com/office/officeart/2018/2/layout/IconVerticalSolidList"/>
    <dgm:cxn modelId="{D43AF269-4A7C-412B-A096-6AAA81359463}" type="presParOf" srcId="{DE9EC58C-B552-44A0-BB01-6422181BD71A}" destId="{2D50ED85-DE56-468F-A532-DF1026F7667D}" srcOrd="4" destOrd="0" presId="urn:microsoft.com/office/officeart/2018/2/layout/IconVerticalSolidList"/>
    <dgm:cxn modelId="{062AC31A-9518-4732-92B0-8E2F7E51A4AE}" type="presParOf" srcId="{2D50ED85-DE56-468F-A532-DF1026F7667D}" destId="{AED55E18-DA63-40AE-BFD6-7BF0C33E46BE}" srcOrd="0" destOrd="0" presId="urn:microsoft.com/office/officeart/2018/2/layout/IconVerticalSolidList"/>
    <dgm:cxn modelId="{45BA9DC7-7B58-420D-A9E5-EC5B4F5A3E67}" type="presParOf" srcId="{2D50ED85-DE56-468F-A532-DF1026F7667D}" destId="{FFA6866D-33C2-4907-9A31-39C383CF5044}" srcOrd="1" destOrd="0" presId="urn:microsoft.com/office/officeart/2018/2/layout/IconVerticalSolidList"/>
    <dgm:cxn modelId="{1D60A30A-AD88-4F91-BA7A-2438A3175D2E}" type="presParOf" srcId="{2D50ED85-DE56-468F-A532-DF1026F7667D}" destId="{3D775219-BCF5-4042-8B45-156FB1DD27B9}" srcOrd="2" destOrd="0" presId="urn:microsoft.com/office/officeart/2018/2/layout/IconVerticalSolidList"/>
    <dgm:cxn modelId="{0308C59E-6CD6-4F97-9AEF-79FF2F1E8563}" type="presParOf" srcId="{2D50ED85-DE56-468F-A532-DF1026F7667D}" destId="{25063A0B-6CCE-4572-9F4F-4E9191ABCB66}" srcOrd="3" destOrd="0" presId="urn:microsoft.com/office/officeart/2018/2/layout/IconVerticalSolidList"/>
    <dgm:cxn modelId="{039E9A41-5A5A-4697-B5BC-1D06498AAECF}" type="presParOf" srcId="{DE9EC58C-B552-44A0-BB01-6422181BD71A}" destId="{C010F73A-73C1-4C92-ADF9-C5EC620DFC3E}" srcOrd="5" destOrd="0" presId="urn:microsoft.com/office/officeart/2018/2/layout/IconVerticalSolidList"/>
    <dgm:cxn modelId="{F4B17823-BF35-45FD-BF44-8F8CAE82BDBA}" type="presParOf" srcId="{DE9EC58C-B552-44A0-BB01-6422181BD71A}" destId="{CF473BF4-5620-4FF9-8C81-92E205801D22}" srcOrd="6" destOrd="0" presId="urn:microsoft.com/office/officeart/2018/2/layout/IconVerticalSolidList"/>
    <dgm:cxn modelId="{BB00AFB6-980A-4E64-91DA-33CF9867AF54}" type="presParOf" srcId="{CF473BF4-5620-4FF9-8C81-92E205801D22}" destId="{0FF46D77-A2E7-4760-A99A-725189E23FCE}" srcOrd="0" destOrd="0" presId="urn:microsoft.com/office/officeart/2018/2/layout/IconVerticalSolidList"/>
    <dgm:cxn modelId="{4DC7BBFF-C375-4E93-B67E-01F917E9A61D}" type="presParOf" srcId="{CF473BF4-5620-4FF9-8C81-92E205801D22}" destId="{1AB9517D-A95D-4A48-A489-848C214D2E65}" srcOrd="1" destOrd="0" presId="urn:microsoft.com/office/officeart/2018/2/layout/IconVerticalSolidList"/>
    <dgm:cxn modelId="{0AF8EFEE-F1A2-4B14-8BA9-4FE91CDBD3CE}" type="presParOf" srcId="{CF473BF4-5620-4FF9-8C81-92E205801D22}" destId="{DA892249-B8C9-4A95-85A9-9A2C9B3573B9}" srcOrd="2" destOrd="0" presId="urn:microsoft.com/office/officeart/2018/2/layout/IconVerticalSolidList"/>
    <dgm:cxn modelId="{8C284E4F-F558-40F4-A4BC-A4581338773B}" type="presParOf" srcId="{CF473BF4-5620-4FF9-8C81-92E205801D22}" destId="{0E9D031F-FD55-4132-A9A0-ACB3A2F7217E}" srcOrd="3" destOrd="0" presId="urn:microsoft.com/office/officeart/2018/2/layout/IconVerticalSolidList"/>
    <dgm:cxn modelId="{C37A15A6-F6B2-43AA-BB51-49A3930E63CF}" type="presParOf" srcId="{DE9EC58C-B552-44A0-BB01-6422181BD71A}" destId="{E2D2EDFD-22B2-4BB1-B2B7-406848B838B6}" srcOrd="7" destOrd="0" presId="urn:microsoft.com/office/officeart/2018/2/layout/IconVerticalSolidList"/>
    <dgm:cxn modelId="{128A8FE3-4168-4EFE-87CE-F5BAC646D67E}" type="presParOf" srcId="{DE9EC58C-B552-44A0-BB01-6422181BD71A}" destId="{03A19F26-261E-4BC8-BEC6-6DC6C056B071}" srcOrd="8" destOrd="0" presId="urn:microsoft.com/office/officeart/2018/2/layout/IconVerticalSolidList"/>
    <dgm:cxn modelId="{A7039B71-68AD-416F-9612-B8958828B125}" type="presParOf" srcId="{03A19F26-261E-4BC8-BEC6-6DC6C056B071}" destId="{DF9434B0-EABB-41A1-B0A0-7B0C3A763702}" srcOrd="0" destOrd="0" presId="urn:microsoft.com/office/officeart/2018/2/layout/IconVerticalSolidList"/>
    <dgm:cxn modelId="{3D847C2B-2C14-455B-A0D2-F4EF25103D27}" type="presParOf" srcId="{03A19F26-261E-4BC8-BEC6-6DC6C056B071}" destId="{1AFEC012-583F-4CA2-ADC4-453E6BD1FAF3}" srcOrd="1" destOrd="0" presId="urn:microsoft.com/office/officeart/2018/2/layout/IconVerticalSolidList"/>
    <dgm:cxn modelId="{53646B51-F040-48B2-946D-9727928C2DAA}" type="presParOf" srcId="{03A19F26-261E-4BC8-BEC6-6DC6C056B071}" destId="{E4B9921F-11DE-43B5-BD51-0CE2E3D5B888}" srcOrd="2" destOrd="0" presId="urn:microsoft.com/office/officeart/2018/2/layout/IconVerticalSolidList"/>
    <dgm:cxn modelId="{D0AE587E-50A2-4FFF-A9D0-C0052D2E3D57}" type="presParOf" srcId="{03A19F26-261E-4BC8-BEC6-6DC6C056B071}" destId="{70D29148-112B-4BAA-9BA9-D944A8197E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2898C7-3A25-4E20-8E74-BB00C37184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2274A20-2307-407D-B56B-EC2DB015EAD4}">
      <dgm:prSet/>
      <dgm:spPr/>
      <dgm:t>
        <a:bodyPr/>
        <a:lstStyle/>
        <a:p>
          <a:r>
            <a:rPr lang="es-CO" b="1"/>
            <a:t>ANÁLISIS DE RIESGO: </a:t>
          </a:r>
          <a:r>
            <a:rPr lang="es-CO"/>
            <a:t>Proceso para comprender la naturaleza del y determinar el nivel de riesgo. </a:t>
          </a:r>
          <a:endParaRPr lang="en-US"/>
        </a:p>
      </dgm:t>
    </dgm:pt>
    <dgm:pt modelId="{101C782C-F386-45D5-B7A7-D3512FCAAA91}" type="parTrans" cxnId="{8820004F-9D6C-4BBB-8263-4BF164B043DC}">
      <dgm:prSet/>
      <dgm:spPr/>
      <dgm:t>
        <a:bodyPr/>
        <a:lstStyle/>
        <a:p>
          <a:endParaRPr lang="en-US"/>
        </a:p>
      </dgm:t>
    </dgm:pt>
    <dgm:pt modelId="{E8685695-C8DD-4463-97E5-0768BBF2CC86}" type="sibTrans" cxnId="{8820004F-9D6C-4BBB-8263-4BF164B043DC}">
      <dgm:prSet/>
      <dgm:spPr/>
      <dgm:t>
        <a:bodyPr/>
        <a:lstStyle/>
        <a:p>
          <a:endParaRPr lang="en-US"/>
        </a:p>
      </dgm:t>
    </dgm:pt>
    <dgm:pt modelId="{B13963CA-1F68-427F-AB30-7106A759C124}">
      <dgm:prSet/>
      <dgm:spPr/>
      <dgm:t>
        <a:bodyPr/>
        <a:lstStyle/>
        <a:p>
          <a:r>
            <a:rPr lang="es-CO"/>
            <a:t>NOTA.  EI análisis del riesgo proporciona las bases para la evaluación del riesgo y las decisiones sobre el tratamiento del riesgo.</a:t>
          </a:r>
          <a:endParaRPr lang="en-US"/>
        </a:p>
      </dgm:t>
    </dgm:pt>
    <dgm:pt modelId="{1B02F1C7-1F8A-40FC-8330-557CBEF81AB0}" type="parTrans" cxnId="{CDE5EA57-C24C-4866-92DA-758C4EBF03F7}">
      <dgm:prSet/>
      <dgm:spPr/>
      <dgm:t>
        <a:bodyPr/>
        <a:lstStyle/>
        <a:p>
          <a:endParaRPr lang="en-US"/>
        </a:p>
      </dgm:t>
    </dgm:pt>
    <dgm:pt modelId="{0FD3EA69-E971-42CA-984F-5C49B383D0DE}" type="sibTrans" cxnId="{CDE5EA57-C24C-4866-92DA-758C4EBF03F7}">
      <dgm:prSet/>
      <dgm:spPr/>
      <dgm:t>
        <a:bodyPr/>
        <a:lstStyle/>
        <a:p>
          <a:endParaRPr lang="en-US"/>
        </a:p>
      </dgm:t>
    </dgm:pt>
    <dgm:pt modelId="{3B959402-6ACE-4F50-9BFB-A5DCEB72FB7B}">
      <dgm:prSet/>
      <dgm:spPr/>
      <dgm:t>
        <a:bodyPr/>
        <a:lstStyle/>
        <a:p>
          <a:r>
            <a:rPr lang="es-CO" b="1"/>
            <a:t>POSIBILIDAD</a:t>
          </a:r>
          <a:r>
            <a:rPr lang="es-CO"/>
            <a:t>: Oportunidad de que algo suceda.</a:t>
          </a:r>
          <a:endParaRPr lang="en-US"/>
        </a:p>
      </dgm:t>
    </dgm:pt>
    <dgm:pt modelId="{5B4BD6B7-1AF1-4E66-BC02-6AEA98DCD95B}" type="parTrans" cxnId="{CD9FDE1C-40A2-4527-A049-DFE706059224}">
      <dgm:prSet/>
      <dgm:spPr/>
      <dgm:t>
        <a:bodyPr/>
        <a:lstStyle/>
        <a:p>
          <a:endParaRPr lang="en-US"/>
        </a:p>
      </dgm:t>
    </dgm:pt>
    <dgm:pt modelId="{6A4D0E97-6F47-4089-BBA3-5C7F6491CC0A}" type="sibTrans" cxnId="{CD9FDE1C-40A2-4527-A049-DFE706059224}">
      <dgm:prSet/>
      <dgm:spPr/>
      <dgm:t>
        <a:bodyPr/>
        <a:lstStyle/>
        <a:p>
          <a:endParaRPr lang="en-US"/>
        </a:p>
      </dgm:t>
    </dgm:pt>
    <dgm:pt modelId="{08F5D7C1-372E-48A4-B2A8-3F2F27D9363B}">
      <dgm:prSet/>
      <dgm:spPr/>
      <dgm:t>
        <a:bodyPr/>
        <a:lstStyle/>
        <a:p>
          <a:r>
            <a:rPr lang="es-CO" b="1"/>
            <a:t>CONSECUENCIA: </a:t>
          </a:r>
          <a:r>
            <a:rPr lang="es-CO"/>
            <a:t>Resultado de un evento</a:t>
          </a:r>
          <a:endParaRPr lang="en-US"/>
        </a:p>
      </dgm:t>
    </dgm:pt>
    <dgm:pt modelId="{4D46C95D-CA0B-4D71-9317-6D70B105E843}" type="parTrans" cxnId="{23E2BD7A-B1A8-421D-84C5-17CB8824987F}">
      <dgm:prSet/>
      <dgm:spPr/>
      <dgm:t>
        <a:bodyPr/>
        <a:lstStyle/>
        <a:p>
          <a:endParaRPr lang="en-US"/>
        </a:p>
      </dgm:t>
    </dgm:pt>
    <dgm:pt modelId="{D7BE3FA8-B494-4988-BB3D-0F3CF57F22FC}" type="sibTrans" cxnId="{23E2BD7A-B1A8-421D-84C5-17CB8824987F}">
      <dgm:prSet/>
      <dgm:spPr/>
      <dgm:t>
        <a:bodyPr/>
        <a:lstStyle/>
        <a:p>
          <a:endParaRPr lang="en-US"/>
        </a:p>
      </dgm:t>
    </dgm:pt>
    <dgm:pt modelId="{0103310C-9C49-4287-BCD4-96834F9212A9}">
      <dgm:prSet/>
      <dgm:spPr/>
      <dgm:t>
        <a:bodyPr/>
        <a:lstStyle/>
        <a:p>
          <a:r>
            <a:rPr lang="es-CO" b="1"/>
            <a:t>PROBABILIDAD: </a:t>
          </a:r>
          <a:r>
            <a:rPr lang="es-CO"/>
            <a:t>Medida de la oportunidad de la ocurrencia, expresada como un numero entre 0 y 1, en donde 0 es la imposibilidad y 1 es la certeza absoluta.</a:t>
          </a:r>
          <a:endParaRPr lang="en-US"/>
        </a:p>
      </dgm:t>
    </dgm:pt>
    <dgm:pt modelId="{3DB83018-238F-401F-B107-30CD2053E3C6}" type="parTrans" cxnId="{F6DE3813-DA23-4183-A56D-49BED605E4C4}">
      <dgm:prSet/>
      <dgm:spPr/>
      <dgm:t>
        <a:bodyPr/>
        <a:lstStyle/>
        <a:p>
          <a:endParaRPr lang="en-US"/>
        </a:p>
      </dgm:t>
    </dgm:pt>
    <dgm:pt modelId="{F15BC2B4-7F1D-4302-A563-4825AD0F557D}" type="sibTrans" cxnId="{F6DE3813-DA23-4183-A56D-49BED605E4C4}">
      <dgm:prSet/>
      <dgm:spPr/>
      <dgm:t>
        <a:bodyPr/>
        <a:lstStyle/>
        <a:p>
          <a:endParaRPr lang="en-US"/>
        </a:p>
      </dgm:t>
    </dgm:pt>
    <dgm:pt modelId="{82A25EFC-59EC-45B7-AC3A-625CFEA706C5}">
      <dgm:prSet/>
      <dgm:spPr/>
      <dgm:t>
        <a:bodyPr/>
        <a:lstStyle/>
        <a:p>
          <a:r>
            <a:rPr lang="es-CO" b="1"/>
            <a:t>FRECUENCIA: </a:t>
          </a:r>
          <a:r>
            <a:rPr lang="es-CO"/>
            <a:t>Número de eventos o efectos por unidad de tiempo definida.</a:t>
          </a:r>
          <a:endParaRPr lang="en-US"/>
        </a:p>
      </dgm:t>
    </dgm:pt>
    <dgm:pt modelId="{C9071330-B4AB-4563-8C79-0F4DD96D7988}" type="parTrans" cxnId="{EFBD0D19-E457-4695-838E-1FB1B3A2E23E}">
      <dgm:prSet/>
      <dgm:spPr/>
      <dgm:t>
        <a:bodyPr/>
        <a:lstStyle/>
        <a:p>
          <a:endParaRPr lang="en-US"/>
        </a:p>
      </dgm:t>
    </dgm:pt>
    <dgm:pt modelId="{5822CE16-3BBB-41B8-92E6-E321692A1366}" type="sibTrans" cxnId="{EFBD0D19-E457-4695-838E-1FB1B3A2E23E}">
      <dgm:prSet/>
      <dgm:spPr/>
      <dgm:t>
        <a:bodyPr/>
        <a:lstStyle/>
        <a:p>
          <a:endParaRPr lang="en-US"/>
        </a:p>
      </dgm:t>
    </dgm:pt>
    <dgm:pt modelId="{1C796160-ECE3-424C-A704-12075BE21ACD}">
      <dgm:prSet/>
      <dgm:spPr/>
      <dgm:t>
        <a:bodyPr/>
        <a:lstStyle/>
        <a:p>
          <a:r>
            <a:rPr lang="es-CO" b="1"/>
            <a:t>MATRIZ DEL RIESGO: </a:t>
          </a:r>
          <a:r>
            <a:rPr lang="es-CO"/>
            <a:t>Herramienta para clasificar y visualizar el riesgo.</a:t>
          </a:r>
          <a:endParaRPr lang="en-US"/>
        </a:p>
      </dgm:t>
    </dgm:pt>
    <dgm:pt modelId="{71D84003-C194-4F7D-AF0F-992727BC1BEB}" type="parTrans" cxnId="{04316CC6-1FD1-404E-AA87-8CFDB2DEADD3}">
      <dgm:prSet/>
      <dgm:spPr/>
      <dgm:t>
        <a:bodyPr/>
        <a:lstStyle/>
        <a:p>
          <a:endParaRPr lang="en-US"/>
        </a:p>
      </dgm:t>
    </dgm:pt>
    <dgm:pt modelId="{540297D9-9A1D-473D-ACD5-F108EDBC2907}" type="sibTrans" cxnId="{04316CC6-1FD1-404E-AA87-8CFDB2DEADD3}">
      <dgm:prSet/>
      <dgm:spPr/>
      <dgm:t>
        <a:bodyPr/>
        <a:lstStyle/>
        <a:p>
          <a:endParaRPr lang="en-US"/>
        </a:p>
      </dgm:t>
    </dgm:pt>
    <dgm:pt modelId="{C3B8D733-4B08-4ABE-BEBB-784CD38C6DE6}" type="pres">
      <dgm:prSet presAssocID="{672898C7-3A25-4E20-8E74-BB00C3718466}" presName="vert0" presStyleCnt="0">
        <dgm:presLayoutVars>
          <dgm:dir/>
          <dgm:animOne val="branch"/>
          <dgm:animLvl val="lvl"/>
        </dgm:presLayoutVars>
      </dgm:prSet>
      <dgm:spPr/>
    </dgm:pt>
    <dgm:pt modelId="{A87A528A-1943-4814-9335-9BEFEF932FDE}" type="pres">
      <dgm:prSet presAssocID="{62274A20-2307-407D-B56B-EC2DB015EAD4}" presName="thickLine" presStyleLbl="alignNode1" presStyleIdx="0" presStyleCnt="7"/>
      <dgm:spPr/>
    </dgm:pt>
    <dgm:pt modelId="{CB468D9E-7B2D-4FEB-97B1-45F9294CBD62}" type="pres">
      <dgm:prSet presAssocID="{62274A20-2307-407D-B56B-EC2DB015EAD4}" presName="horz1" presStyleCnt="0"/>
      <dgm:spPr/>
    </dgm:pt>
    <dgm:pt modelId="{995CE2E6-610F-4CDD-8266-B3748C665089}" type="pres">
      <dgm:prSet presAssocID="{62274A20-2307-407D-B56B-EC2DB015EAD4}" presName="tx1" presStyleLbl="revTx" presStyleIdx="0" presStyleCnt="7"/>
      <dgm:spPr/>
    </dgm:pt>
    <dgm:pt modelId="{19AC0974-037E-4EF6-8FDE-37376A0ECE99}" type="pres">
      <dgm:prSet presAssocID="{62274A20-2307-407D-B56B-EC2DB015EAD4}" presName="vert1" presStyleCnt="0"/>
      <dgm:spPr/>
    </dgm:pt>
    <dgm:pt modelId="{DA586529-205F-4DCB-AFF2-008BD81D1AE7}" type="pres">
      <dgm:prSet presAssocID="{B13963CA-1F68-427F-AB30-7106A759C124}" presName="thickLine" presStyleLbl="alignNode1" presStyleIdx="1" presStyleCnt="7"/>
      <dgm:spPr/>
    </dgm:pt>
    <dgm:pt modelId="{76E4947D-9483-42D0-9498-2A2A8EFC0819}" type="pres">
      <dgm:prSet presAssocID="{B13963CA-1F68-427F-AB30-7106A759C124}" presName="horz1" presStyleCnt="0"/>
      <dgm:spPr/>
    </dgm:pt>
    <dgm:pt modelId="{A03650FF-4E3D-4E93-B376-C1DF50ACBB96}" type="pres">
      <dgm:prSet presAssocID="{B13963CA-1F68-427F-AB30-7106A759C124}" presName="tx1" presStyleLbl="revTx" presStyleIdx="1" presStyleCnt="7"/>
      <dgm:spPr/>
    </dgm:pt>
    <dgm:pt modelId="{57C2DE10-4334-473C-B1F7-514D6A5E961C}" type="pres">
      <dgm:prSet presAssocID="{B13963CA-1F68-427F-AB30-7106A759C124}" presName="vert1" presStyleCnt="0"/>
      <dgm:spPr/>
    </dgm:pt>
    <dgm:pt modelId="{01291143-DDC7-4598-A0A7-73E2300AC1B9}" type="pres">
      <dgm:prSet presAssocID="{3B959402-6ACE-4F50-9BFB-A5DCEB72FB7B}" presName="thickLine" presStyleLbl="alignNode1" presStyleIdx="2" presStyleCnt="7"/>
      <dgm:spPr/>
    </dgm:pt>
    <dgm:pt modelId="{A9221EB6-4D73-4A5C-BA7B-043D7234A8BC}" type="pres">
      <dgm:prSet presAssocID="{3B959402-6ACE-4F50-9BFB-A5DCEB72FB7B}" presName="horz1" presStyleCnt="0"/>
      <dgm:spPr/>
    </dgm:pt>
    <dgm:pt modelId="{3DA89761-F336-4F29-971C-5FC6269BFC37}" type="pres">
      <dgm:prSet presAssocID="{3B959402-6ACE-4F50-9BFB-A5DCEB72FB7B}" presName="tx1" presStyleLbl="revTx" presStyleIdx="2" presStyleCnt="7"/>
      <dgm:spPr/>
    </dgm:pt>
    <dgm:pt modelId="{80C7DEF6-D4F9-4D4A-ABCD-0867737C6D07}" type="pres">
      <dgm:prSet presAssocID="{3B959402-6ACE-4F50-9BFB-A5DCEB72FB7B}" presName="vert1" presStyleCnt="0"/>
      <dgm:spPr/>
    </dgm:pt>
    <dgm:pt modelId="{B2B0F4D4-508A-44D7-9933-93DF2E059838}" type="pres">
      <dgm:prSet presAssocID="{08F5D7C1-372E-48A4-B2A8-3F2F27D9363B}" presName="thickLine" presStyleLbl="alignNode1" presStyleIdx="3" presStyleCnt="7"/>
      <dgm:spPr/>
    </dgm:pt>
    <dgm:pt modelId="{E82CBF86-5942-4801-8C35-A00FF0DD34C9}" type="pres">
      <dgm:prSet presAssocID="{08F5D7C1-372E-48A4-B2A8-3F2F27D9363B}" presName="horz1" presStyleCnt="0"/>
      <dgm:spPr/>
    </dgm:pt>
    <dgm:pt modelId="{CF8CE029-8950-4560-A95E-427DD6C4A27E}" type="pres">
      <dgm:prSet presAssocID="{08F5D7C1-372E-48A4-B2A8-3F2F27D9363B}" presName="tx1" presStyleLbl="revTx" presStyleIdx="3" presStyleCnt="7"/>
      <dgm:spPr/>
    </dgm:pt>
    <dgm:pt modelId="{2135C904-7844-45A5-84B7-87A8E913951F}" type="pres">
      <dgm:prSet presAssocID="{08F5D7C1-372E-48A4-B2A8-3F2F27D9363B}" presName="vert1" presStyleCnt="0"/>
      <dgm:spPr/>
    </dgm:pt>
    <dgm:pt modelId="{2F570EE7-F770-4543-8693-CB1F23554F4B}" type="pres">
      <dgm:prSet presAssocID="{0103310C-9C49-4287-BCD4-96834F9212A9}" presName="thickLine" presStyleLbl="alignNode1" presStyleIdx="4" presStyleCnt="7"/>
      <dgm:spPr/>
    </dgm:pt>
    <dgm:pt modelId="{2F7960BD-5B32-4186-B0F4-A674346DB0E7}" type="pres">
      <dgm:prSet presAssocID="{0103310C-9C49-4287-BCD4-96834F9212A9}" presName="horz1" presStyleCnt="0"/>
      <dgm:spPr/>
    </dgm:pt>
    <dgm:pt modelId="{318DDE96-2DF6-4087-A80E-B7709D586B5B}" type="pres">
      <dgm:prSet presAssocID="{0103310C-9C49-4287-BCD4-96834F9212A9}" presName="tx1" presStyleLbl="revTx" presStyleIdx="4" presStyleCnt="7"/>
      <dgm:spPr/>
    </dgm:pt>
    <dgm:pt modelId="{AF46B795-1291-40C6-A244-52634DEF6BEC}" type="pres">
      <dgm:prSet presAssocID="{0103310C-9C49-4287-BCD4-96834F9212A9}" presName="vert1" presStyleCnt="0"/>
      <dgm:spPr/>
    </dgm:pt>
    <dgm:pt modelId="{A304FB4F-21B1-4A7E-90DD-FDA926E71E93}" type="pres">
      <dgm:prSet presAssocID="{82A25EFC-59EC-45B7-AC3A-625CFEA706C5}" presName="thickLine" presStyleLbl="alignNode1" presStyleIdx="5" presStyleCnt="7"/>
      <dgm:spPr/>
    </dgm:pt>
    <dgm:pt modelId="{B8D7681C-2CC5-4F92-B993-D38BC4CC0690}" type="pres">
      <dgm:prSet presAssocID="{82A25EFC-59EC-45B7-AC3A-625CFEA706C5}" presName="horz1" presStyleCnt="0"/>
      <dgm:spPr/>
    </dgm:pt>
    <dgm:pt modelId="{45A02EE1-43FE-4D5C-B793-6917ACD7927E}" type="pres">
      <dgm:prSet presAssocID="{82A25EFC-59EC-45B7-AC3A-625CFEA706C5}" presName="tx1" presStyleLbl="revTx" presStyleIdx="5" presStyleCnt="7"/>
      <dgm:spPr/>
    </dgm:pt>
    <dgm:pt modelId="{19F5290A-138F-45AC-8AC2-FFA4257FAF58}" type="pres">
      <dgm:prSet presAssocID="{82A25EFC-59EC-45B7-AC3A-625CFEA706C5}" presName="vert1" presStyleCnt="0"/>
      <dgm:spPr/>
    </dgm:pt>
    <dgm:pt modelId="{1342E079-E285-4C05-BC04-C897DA8D319E}" type="pres">
      <dgm:prSet presAssocID="{1C796160-ECE3-424C-A704-12075BE21ACD}" presName="thickLine" presStyleLbl="alignNode1" presStyleIdx="6" presStyleCnt="7"/>
      <dgm:spPr/>
    </dgm:pt>
    <dgm:pt modelId="{09264BAE-BC86-47C9-9997-1A146168BC50}" type="pres">
      <dgm:prSet presAssocID="{1C796160-ECE3-424C-A704-12075BE21ACD}" presName="horz1" presStyleCnt="0"/>
      <dgm:spPr/>
    </dgm:pt>
    <dgm:pt modelId="{94C20F94-F0E7-4984-992E-B4A6A3588DB9}" type="pres">
      <dgm:prSet presAssocID="{1C796160-ECE3-424C-A704-12075BE21ACD}" presName="tx1" presStyleLbl="revTx" presStyleIdx="6" presStyleCnt="7"/>
      <dgm:spPr/>
    </dgm:pt>
    <dgm:pt modelId="{3AEC2752-5158-4EBB-9A93-BFF77DDC229B}" type="pres">
      <dgm:prSet presAssocID="{1C796160-ECE3-424C-A704-12075BE21ACD}" presName="vert1" presStyleCnt="0"/>
      <dgm:spPr/>
    </dgm:pt>
  </dgm:ptLst>
  <dgm:cxnLst>
    <dgm:cxn modelId="{F6DE3813-DA23-4183-A56D-49BED605E4C4}" srcId="{672898C7-3A25-4E20-8E74-BB00C3718466}" destId="{0103310C-9C49-4287-BCD4-96834F9212A9}" srcOrd="4" destOrd="0" parTransId="{3DB83018-238F-401F-B107-30CD2053E3C6}" sibTransId="{F15BC2B4-7F1D-4302-A563-4825AD0F557D}"/>
    <dgm:cxn modelId="{EFBD0D19-E457-4695-838E-1FB1B3A2E23E}" srcId="{672898C7-3A25-4E20-8E74-BB00C3718466}" destId="{82A25EFC-59EC-45B7-AC3A-625CFEA706C5}" srcOrd="5" destOrd="0" parTransId="{C9071330-B4AB-4563-8C79-0F4DD96D7988}" sibTransId="{5822CE16-3BBB-41B8-92E6-E321692A1366}"/>
    <dgm:cxn modelId="{CD9FDE1C-40A2-4527-A049-DFE706059224}" srcId="{672898C7-3A25-4E20-8E74-BB00C3718466}" destId="{3B959402-6ACE-4F50-9BFB-A5DCEB72FB7B}" srcOrd="2" destOrd="0" parTransId="{5B4BD6B7-1AF1-4E66-BC02-6AEA98DCD95B}" sibTransId="{6A4D0E97-6F47-4089-BBA3-5C7F6491CC0A}"/>
    <dgm:cxn modelId="{6649D04E-A3E1-44E8-A8B9-D92363ABF06B}" type="presOf" srcId="{3B959402-6ACE-4F50-9BFB-A5DCEB72FB7B}" destId="{3DA89761-F336-4F29-971C-5FC6269BFC37}" srcOrd="0" destOrd="0" presId="urn:microsoft.com/office/officeart/2008/layout/LinedList"/>
    <dgm:cxn modelId="{8820004F-9D6C-4BBB-8263-4BF164B043DC}" srcId="{672898C7-3A25-4E20-8E74-BB00C3718466}" destId="{62274A20-2307-407D-B56B-EC2DB015EAD4}" srcOrd="0" destOrd="0" parTransId="{101C782C-F386-45D5-B7A7-D3512FCAAA91}" sibTransId="{E8685695-C8DD-4463-97E5-0768BBF2CC86}"/>
    <dgm:cxn modelId="{CDE5EA57-C24C-4866-92DA-758C4EBF03F7}" srcId="{672898C7-3A25-4E20-8E74-BB00C3718466}" destId="{B13963CA-1F68-427F-AB30-7106A759C124}" srcOrd="1" destOrd="0" parTransId="{1B02F1C7-1F8A-40FC-8330-557CBEF81AB0}" sibTransId="{0FD3EA69-E971-42CA-984F-5C49B383D0DE}"/>
    <dgm:cxn modelId="{23E2BD7A-B1A8-421D-84C5-17CB8824987F}" srcId="{672898C7-3A25-4E20-8E74-BB00C3718466}" destId="{08F5D7C1-372E-48A4-B2A8-3F2F27D9363B}" srcOrd="3" destOrd="0" parTransId="{4D46C95D-CA0B-4D71-9317-6D70B105E843}" sibTransId="{D7BE3FA8-B494-4988-BB3D-0F3CF57F22FC}"/>
    <dgm:cxn modelId="{C7C61A7E-430C-48B2-BDF1-3EBE9698C7DD}" type="presOf" srcId="{82A25EFC-59EC-45B7-AC3A-625CFEA706C5}" destId="{45A02EE1-43FE-4D5C-B793-6917ACD7927E}" srcOrd="0" destOrd="0" presId="urn:microsoft.com/office/officeart/2008/layout/LinedList"/>
    <dgm:cxn modelId="{379DD18B-7059-4394-B0CD-CF7FEF5D1972}" type="presOf" srcId="{B13963CA-1F68-427F-AB30-7106A759C124}" destId="{A03650FF-4E3D-4E93-B376-C1DF50ACBB96}" srcOrd="0" destOrd="0" presId="urn:microsoft.com/office/officeart/2008/layout/LinedList"/>
    <dgm:cxn modelId="{A27943B2-F877-4B5B-8A16-F4DCFAFDC754}" type="presOf" srcId="{672898C7-3A25-4E20-8E74-BB00C3718466}" destId="{C3B8D733-4B08-4ABE-BEBB-784CD38C6DE6}" srcOrd="0" destOrd="0" presId="urn:microsoft.com/office/officeart/2008/layout/LinedList"/>
    <dgm:cxn modelId="{B9827BBE-A3A3-4CF2-B0E7-8C3218026EC6}" type="presOf" srcId="{62274A20-2307-407D-B56B-EC2DB015EAD4}" destId="{995CE2E6-610F-4CDD-8266-B3748C665089}" srcOrd="0" destOrd="0" presId="urn:microsoft.com/office/officeart/2008/layout/LinedList"/>
    <dgm:cxn modelId="{04316CC6-1FD1-404E-AA87-8CFDB2DEADD3}" srcId="{672898C7-3A25-4E20-8E74-BB00C3718466}" destId="{1C796160-ECE3-424C-A704-12075BE21ACD}" srcOrd="6" destOrd="0" parTransId="{71D84003-C194-4F7D-AF0F-992727BC1BEB}" sibTransId="{540297D9-9A1D-473D-ACD5-F108EDBC2907}"/>
    <dgm:cxn modelId="{31C390CD-2A67-406F-BB61-C4EB277E9FE8}" type="presOf" srcId="{0103310C-9C49-4287-BCD4-96834F9212A9}" destId="{318DDE96-2DF6-4087-A80E-B7709D586B5B}" srcOrd="0" destOrd="0" presId="urn:microsoft.com/office/officeart/2008/layout/LinedList"/>
    <dgm:cxn modelId="{1FD767E2-5CBA-4978-A4DB-17641E22A2EE}" type="presOf" srcId="{1C796160-ECE3-424C-A704-12075BE21ACD}" destId="{94C20F94-F0E7-4984-992E-B4A6A3588DB9}" srcOrd="0" destOrd="0" presId="urn:microsoft.com/office/officeart/2008/layout/LinedList"/>
    <dgm:cxn modelId="{B756C3F6-B77F-4BD0-8843-834943803818}" type="presOf" srcId="{08F5D7C1-372E-48A4-B2A8-3F2F27D9363B}" destId="{CF8CE029-8950-4560-A95E-427DD6C4A27E}" srcOrd="0" destOrd="0" presId="urn:microsoft.com/office/officeart/2008/layout/LinedList"/>
    <dgm:cxn modelId="{2B53A1CB-8D04-4D97-A0C7-52E9025D0227}" type="presParOf" srcId="{C3B8D733-4B08-4ABE-BEBB-784CD38C6DE6}" destId="{A87A528A-1943-4814-9335-9BEFEF932FDE}" srcOrd="0" destOrd="0" presId="urn:microsoft.com/office/officeart/2008/layout/LinedList"/>
    <dgm:cxn modelId="{3CE39605-AB3D-42AC-B6A9-8DC15DA60192}" type="presParOf" srcId="{C3B8D733-4B08-4ABE-BEBB-784CD38C6DE6}" destId="{CB468D9E-7B2D-4FEB-97B1-45F9294CBD62}" srcOrd="1" destOrd="0" presId="urn:microsoft.com/office/officeart/2008/layout/LinedList"/>
    <dgm:cxn modelId="{F0523C89-9A16-443E-A015-699C5D55F534}" type="presParOf" srcId="{CB468D9E-7B2D-4FEB-97B1-45F9294CBD62}" destId="{995CE2E6-610F-4CDD-8266-B3748C665089}" srcOrd="0" destOrd="0" presId="urn:microsoft.com/office/officeart/2008/layout/LinedList"/>
    <dgm:cxn modelId="{CCC35091-AFE4-458E-94C9-D98F6B1E8502}" type="presParOf" srcId="{CB468D9E-7B2D-4FEB-97B1-45F9294CBD62}" destId="{19AC0974-037E-4EF6-8FDE-37376A0ECE99}" srcOrd="1" destOrd="0" presId="urn:microsoft.com/office/officeart/2008/layout/LinedList"/>
    <dgm:cxn modelId="{805ECF21-3C96-4196-ACF6-A9726B07F60C}" type="presParOf" srcId="{C3B8D733-4B08-4ABE-BEBB-784CD38C6DE6}" destId="{DA586529-205F-4DCB-AFF2-008BD81D1AE7}" srcOrd="2" destOrd="0" presId="urn:microsoft.com/office/officeart/2008/layout/LinedList"/>
    <dgm:cxn modelId="{C733C30E-A933-4494-B66F-B0A412751ABC}" type="presParOf" srcId="{C3B8D733-4B08-4ABE-BEBB-784CD38C6DE6}" destId="{76E4947D-9483-42D0-9498-2A2A8EFC0819}" srcOrd="3" destOrd="0" presId="urn:microsoft.com/office/officeart/2008/layout/LinedList"/>
    <dgm:cxn modelId="{A709F0D8-6513-4B8E-BBD9-F3E2240A0E3C}" type="presParOf" srcId="{76E4947D-9483-42D0-9498-2A2A8EFC0819}" destId="{A03650FF-4E3D-4E93-B376-C1DF50ACBB96}" srcOrd="0" destOrd="0" presId="urn:microsoft.com/office/officeart/2008/layout/LinedList"/>
    <dgm:cxn modelId="{772B47A6-F54B-4F07-94B7-EB72AE8C9744}" type="presParOf" srcId="{76E4947D-9483-42D0-9498-2A2A8EFC0819}" destId="{57C2DE10-4334-473C-B1F7-514D6A5E961C}" srcOrd="1" destOrd="0" presId="urn:microsoft.com/office/officeart/2008/layout/LinedList"/>
    <dgm:cxn modelId="{B10321FD-E48C-4AEF-8407-C7B38BBEF200}" type="presParOf" srcId="{C3B8D733-4B08-4ABE-BEBB-784CD38C6DE6}" destId="{01291143-DDC7-4598-A0A7-73E2300AC1B9}" srcOrd="4" destOrd="0" presId="urn:microsoft.com/office/officeart/2008/layout/LinedList"/>
    <dgm:cxn modelId="{F8D90ABB-A89F-4754-9979-1C5FE9531F32}" type="presParOf" srcId="{C3B8D733-4B08-4ABE-BEBB-784CD38C6DE6}" destId="{A9221EB6-4D73-4A5C-BA7B-043D7234A8BC}" srcOrd="5" destOrd="0" presId="urn:microsoft.com/office/officeart/2008/layout/LinedList"/>
    <dgm:cxn modelId="{A648B264-F18C-41F4-8224-0F80AEC4DC8B}" type="presParOf" srcId="{A9221EB6-4D73-4A5C-BA7B-043D7234A8BC}" destId="{3DA89761-F336-4F29-971C-5FC6269BFC37}" srcOrd="0" destOrd="0" presId="urn:microsoft.com/office/officeart/2008/layout/LinedList"/>
    <dgm:cxn modelId="{770C2FD3-B5C2-4AD2-BC44-2F0F2A078651}" type="presParOf" srcId="{A9221EB6-4D73-4A5C-BA7B-043D7234A8BC}" destId="{80C7DEF6-D4F9-4D4A-ABCD-0867737C6D07}" srcOrd="1" destOrd="0" presId="urn:microsoft.com/office/officeart/2008/layout/LinedList"/>
    <dgm:cxn modelId="{D5EF92AC-B030-42BC-8438-AE94BE3D2CD4}" type="presParOf" srcId="{C3B8D733-4B08-4ABE-BEBB-784CD38C6DE6}" destId="{B2B0F4D4-508A-44D7-9933-93DF2E059838}" srcOrd="6" destOrd="0" presId="urn:microsoft.com/office/officeart/2008/layout/LinedList"/>
    <dgm:cxn modelId="{5757B8FB-10F1-44D5-AB0B-6CA9E5346000}" type="presParOf" srcId="{C3B8D733-4B08-4ABE-BEBB-784CD38C6DE6}" destId="{E82CBF86-5942-4801-8C35-A00FF0DD34C9}" srcOrd="7" destOrd="0" presId="urn:microsoft.com/office/officeart/2008/layout/LinedList"/>
    <dgm:cxn modelId="{015B220F-6E70-4B8B-983B-09DA3846AFC0}" type="presParOf" srcId="{E82CBF86-5942-4801-8C35-A00FF0DD34C9}" destId="{CF8CE029-8950-4560-A95E-427DD6C4A27E}" srcOrd="0" destOrd="0" presId="urn:microsoft.com/office/officeart/2008/layout/LinedList"/>
    <dgm:cxn modelId="{1200614E-BE65-4B20-AE15-AC73AB718624}" type="presParOf" srcId="{E82CBF86-5942-4801-8C35-A00FF0DD34C9}" destId="{2135C904-7844-45A5-84B7-87A8E913951F}" srcOrd="1" destOrd="0" presId="urn:microsoft.com/office/officeart/2008/layout/LinedList"/>
    <dgm:cxn modelId="{62195E5A-AD5C-45E5-B253-E321EBA8594D}" type="presParOf" srcId="{C3B8D733-4B08-4ABE-BEBB-784CD38C6DE6}" destId="{2F570EE7-F770-4543-8693-CB1F23554F4B}" srcOrd="8" destOrd="0" presId="urn:microsoft.com/office/officeart/2008/layout/LinedList"/>
    <dgm:cxn modelId="{46DD0AFF-94B8-4078-B22D-7E1AF7A5AA90}" type="presParOf" srcId="{C3B8D733-4B08-4ABE-BEBB-784CD38C6DE6}" destId="{2F7960BD-5B32-4186-B0F4-A674346DB0E7}" srcOrd="9" destOrd="0" presId="urn:microsoft.com/office/officeart/2008/layout/LinedList"/>
    <dgm:cxn modelId="{30F1954A-FBDF-427C-864E-7ACCAFED1DB3}" type="presParOf" srcId="{2F7960BD-5B32-4186-B0F4-A674346DB0E7}" destId="{318DDE96-2DF6-4087-A80E-B7709D586B5B}" srcOrd="0" destOrd="0" presId="urn:microsoft.com/office/officeart/2008/layout/LinedList"/>
    <dgm:cxn modelId="{63D92941-DB98-4B32-9CA6-04D225AD4468}" type="presParOf" srcId="{2F7960BD-5B32-4186-B0F4-A674346DB0E7}" destId="{AF46B795-1291-40C6-A244-52634DEF6BEC}" srcOrd="1" destOrd="0" presId="urn:microsoft.com/office/officeart/2008/layout/LinedList"/>
    <dgm:cxn modelId="{76B246E3-1DE7-4A70-8589-605A8233195E}" type="presParOf" srcId="{C3B8D733-4B08-4ABE-BEBB-784CD38C6DE6}" destId="{A304FB4F-21B1-4A7E-90DD-FDA926E71E93}" srcOrd="10" destOrd="0" presId="urn:microsoft.com/office/officeart/2008/layout/LinedList"/>
    <dgm:cxn modelId="{01B67813-182D-44E6-B718-EFC3B344B2D3}" type="presParOf" srcId="{C3B8D733-4B08-4ABE-BEBB-784CD38C6DE6}" destId="{B8D7681C-2CC5-4F92-B993-D38BC4CC0690}" srcOrd="11" destOrd="0" presId="urn:microsoft.com/office/officeart/2008/layout/LinedList"/>
    <dgm:cxn modelId="{8732857A-A965-4AEC-AA32-AB961DDE28A6}" type="presParOf" srcId="{B8D7681C-2CC5-4F92-B993-D38BC4CC0690}" destId="{45A02EE1-43FE-4D5C-B793-6917ACD7927E}" srcOrd="0" destOrd="0" presId="urn:microsoft.com/office/officeart/2008/layout/LinedList"/>
    <dgm:cxn modelId="{CBF33D66-DD10-4840-99F6-9B967075B905}" type="presParOf" srcId="{B8D7681C-2CC5-4F92-B993-D38BC4CC0690}" destId="{19F5290A-138F-45AC-8AC2-FFA4257FAF58}" srcOrd="1" destOrd="0" presId="urn:microsoft.com/office/officeart/2008/layout/LinedList"/>
    <dgm:cxn modelId="{6551A570-287A-43C1-9441-7D0CE820DED4}" type="presParOf" srcId="{C3B8D733-4B08-4ABE-BEBB-784CD38C6DE6}" destId="{1342E079-E285-4C05-BC04-C897DA8D319E}" srcOrd="12" destOrd="0" presId="urn:microsoft.com/office/officeart/2008/layout/LinedList"/>
    <dgm:cxn modelId="{969DB464-D213-4A53-9515-AE91FCF6D133}" type="presParOf" srcId="{C3B8D733-4B08-4ABE-BEBB-784CD38C6DE6}" destId="{09264BAE-BC86-47C9-9997-1A146168BC50}" srcOrd="13" destOrd="0" presId="urn:microsoft.com/office/officeart/2008/layout/LinedList"/>
    <dgm:cxn modelId="{A163DF2B-9F65-459C-AE01-916F118209B0}" type="presParOf" srcId="{09264BAE-BC86-47C9-9997-1A146168BC50}" destId="{94C20F94-F0E7-4984-992E-B4A6A3588DB9}" srcOrd="0" destOrd="0" presId="urn:microsoft.com/office/officeart/2008/layout/LinedList"/>
    <dgm:cxn modelId="{311D47BC-5608-4E7B-8A44-B605F98BCC02}" type="presParOf" srcId="{09264BAE-BC86-47C9-9997-1A146168BC50}" destId="{3AEC2752-5158-4EBB-9A93-BFF77DDC229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CAC576-EB7A-48CC-BD74-A5B132C2C4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8116B66-44A1-492F-8B5E-D327DFDF6B7A}">
      <dgm:prSet/>
      <dgm:spPr/>
      <dgm:t>
        <a:bodyPr/>
        <a:lstStyle/>
        <a:p>
          <a:r>
            <a:rPr lang="es-CO" b="1"/>
            <a:t>Para la </a:t>
          </a:r>
          <a:r>
            <a:rPr lang="es-CO" b="1" i="1"/>
            <a:t>gestión del riesgo se requiere:</a:t>
          </a:r>
          <a:endParaRPr lang="en-US"/>
        </a:p>
      </dgm:t>
    </dgm:pt>
    <dgm:pt modelId="{0CE71751-2162-4692-BE41-8BB463C2B35F}" type="parTrans" cxnId="{5F6EEE32-E286-4BE9-A2E7-C54AFEFBF12C}">
      <dgm:prSet/>
      <dgm:spPr/>
      <dgm:t>
        <a:bodyPr/>
        <a:lstStyle/>
        <a:p>
          <a:endParaRPr lang="en-US"/>
        </a:p>
      </dgm:t>
    </dgm:pt>
    <dgm:pt modelId="{648083D4-0710-499B-B3A3-75BE6F33B37F}" type="sibTrans" cxnId="{5F6EEE32-E286-4BE9-A2E7-C54AFEFBF12C}">
      <dgm:prSet/>
      <dgm:spPr/>
      <dgm:t>
        <a:bodyPr/>
        <a:lstStyle/>
        <a:p>
          <a:endParaRPr lang="en-US"/>
        </a:p>
      </dgm:t>
    </dgm:pt>
    <dgm:pt modelId="{E22C3B35-4083-4B21-AE96-99A1AD6F081B}">
      <dgm:prSet/>
      <dgm:spPr/>
      <dgm:t>
        <a:bodyPr/>
        <a:lstStyle/>
        <a:p>
          <a:r>
            <a:rPr lang="es-CO" b="1" i="1"/>
            <a:t>Conciencia y cultura  </a:t>
          </a:r>
          <a:endParaRPr lang="en-US"/>
        </a:p>
      </dgm:t>
    </dgm:pt>
    <dgm:pt modelId="{0E3CDF83-4D28-41A3-892C-D049DBEB1BA4}" type="parTrans" cxnId="{A1A17CA1-6C0E-4B08-807F-EBBF1E7149A4}">
      <dgm:prSet/>
      <dgm:spPr/>
      <dgm:t>
        <a:bodyPr/>
        <a:lstStyle/>
        <a:p>
          <a:endParaRPr lang="en-US"/>
        </a:p>
      </dgm:t>
    </dgm:pt>
    <dgm:pt modelId="{36E73E91-E095-4C24-A802-31F0C6127B16}" type="sibTrans" cxnId="{A1A17CA1-6C0E-4B08-807F-EBBF1E7149A4}">
      <dgm:prSet/>
      <dgm:spPr/>
      <dgm:t>
        <a:bodyPr/>
        <a:lstStyle/>
        <a:p>
          <a:endParaRPr lang="en-US"/>
        </a:p>
      </dgm:t>
    </dgm:pt>
    <dgm:pt modelId="{B8CEE729-1CAC-4013-BA58-9F010D3A0DCE}">
      <dgm:prSet/>
      <dgm:spPr/>
      <dgm:t>
        <a:bodyPr/>
        <a:lstStyle/>
        <a:p>
          <a:r>
            <a:rPr lang="es-CO" b="1" i="1"/>
            <a:t>Pensamiento visionario</a:t>
          </a:r>
          <a:endParaRPr lang="en-US"/>
        </a:p>
      </dgm:t>
    </dgm:pt>
    <dgm:pt modelId="{358945F5-BB9C-447C-B8A3-F8FF723AE150}" type="parTrans" cxnId="{FA31EE15-246B-49BB-9A8C-0A72580BD634}">
      <dgm:prSet/>
      <dgm:spPr/>
      <dgm:t>
        <a:bodyPr/>
        <a:lstStyle/>
        <a:p>
          <a:endParaRPr lang="en-US"/>
        </a:p>
      </dgm:t>
    </dgm:pt>
    <dgm:pt modelId="{DD16E38F-232A-4C68-A320-3FF5619499C1}" type="sibTrans" cxnId="{FA31EE15-246B-49BB-9A8C-0A72580BD634}">
      <dgm:prSet/>
      <dgm:spPr/>
      <dgm:t>
        <a:bodyPr/>
        <a:lstStyle/>
        <a:p>
          <a:endParaRPr lang="en-US"/>
        </a:p>
      </dgm:t>
    </dgm:pt>
    <dgm:pt modelId="{4A9FF496-F000-4D21-8DB4-6F79BD3F751E}">
      <dgm:prSet/>
      <dgm:spPr/>
      <dgm:t>
        <a:bodyPr/>
        <a:lstStyle/>
        <a:p>
          <a:r>
            <a:rPr lang="es-CO" b="1" i="1"/>
            <a:t>Responsabilidad en la toma de decisiones</a:t>
          </a:r>
          <a:endParaRPr lang="en-US"/>
        </a:p>
      </dgm:t>
    </dgm:pt>
    <dgm:pt modelId="{7600BE75-B728-475F-94B5-96E0D45BA1EE}" type="parTrans" cxnId="{52EDB62F-A000-4D42-9549-C1419DB32FEF}">
      <dgm:prSet/>
      <dgm:spPr/>
      <dgm:t>
        <a:bodyPr/>
        <a:lstStyle/>
        <a:p>
          <a:endParaRPr lang="en-US"/>
        </a:p>
      </dgm:t>
    </dgm:pt>
    <dgm:pt modelId="{F98844E5-1BB7-4919-ACF4-382700C96187}" type="sibTrans" cxnId="{52EDB62F-A000-4D42-9549-C1419DB32FEF}">
      <dgm:prSet/>
      <dgm:spPr/>
      <dgm:t>
        <a:bodyPr/>
        <a:lstStyle/>
        <a:p>
          <a:endParaRPr lang="en-US"/>
        </a:p>
      </dgm:t>
    </dgm:pt>
    <dgm:pt modelId="{1A5A2FDF-C915-41CE-886D-C3FAA860CF6D}">
      <dgm:prSet/>
      <dgm:spPr/>
      <dgm:t>
        <a:bodyPr/>
        <a:lstStyle/>
        <a:p>
          <a:r>
            <a:rPr lang="es-CO" b="1" i="1"/>
            <a:t>Comunicación </a:t>
          </a:r>
          <a:endParaRPr lang="en-US"/>
        </a:p>
      </dgm:t>
    </dgm:pt>
    <dgm:pt modelId="{C21F3131-93F2-4C98-89DC-FA4603FD760B}" type="parTrans" cxnId="{6FA91B15-703D-4D21-8D78-4AE9536A9140}">
      <dgm:prSet/>
      <dgm:spPr/>
      <dgm:t>
        <a:bodyPr/>
        <a:lstStyle/>
        <a:p>
          <a:endParaRPr lang="en-US"/>
        </a:p>
      </dgm:t>
    </dgm:pt>
    <dgm:pt modelId="{7700DAA1-A0F0-46C2-BD41-92D7AB7D566D}" type="sibTrans" cxnId="{6FA91B15-703D-4D21-8D78-4AE9536A9140}">
      <dgm:prSet/>
      <dgm:spPr/>
      <dgm:t>
        <a:bodyPr/>
        <a:lstStyle/>
        <a:p>
          <a:endParaRPr lang="en-US"/>
        </a:p>
      </dgm:t>
    </dgm:pt>
    <dgm:pt modelId="{0E723B0C-9C1A-41D2-A889-717FD685F3D4}">
      <dgm:prSet/>
      <dgm:spPr/>
      <dgm:t>
        <a:bodyPr/>
        <a:lstStyle/>
        <a:p>
          <a:r>
            <a:rPr lang="es-CO" b="1" i="1"/>
            <a:t>Relación costo – beneficio. </a:t>
          </a:r>
          <a:endParaRPr lang="en-US"/>
        </a:p>
      </dgm:t>
    </dgm:pt>
    <dgm:pt modelId="{0A50D4EC-3589-4357-9DAE-A16DC7DEBE7E}" type="parTrans" cxnId="{6A543C85-81FB-4E62-808E-A0C906EB9F0D}">
      <dgm:prSet/>
      <dgm:spPr/>
      <dgm:t>
        <a:bodyPr/>
        <a:lstStyle/>
        <a:p>
          <a:endParaRPr lang="en-US"/>
        </a:p>
      </dgm:t>
    </dgm:pt>
    <dgm:pt modelId="{34B30656-B21F-432B-A9D5-38F565BDAB1C}" type="sibTrans" cxnId="{6A543C85-81FB-4E62-808E-A0C906EB9F0D}">
      <dgm:prSet/>
      <dgm:spPr/>
      <dgm:t>
        <a:bodyPr/>
        <a:lstStyle/>
        <a:p>
          <a:endParaRPr lang="en-US"/>
        </a:p>
      </dgm:t>
    </dgm:pt>
    <dgm:pt modelId="{42DB3249-3D1D-4A59-A435-07F95B918262}" type="pres">
      <dgm:prSet presAssocID="{34CAC576-EB7A-48CC-BD74-A5B132C2C478}" presName="linear" presStyleCnt="0">
        <dgm:presLayoutVars>
          <dgm:animLvl val="lvl"/>
          <dgm:resizeHandles val="exact"/>
        </dgm:presLayoutVars>
      </dgm:prSet>
      <dgm:spPr/>
    </dgm:pt>
    <dgm:pt modelId="{5773CF0E-8FC8-415B-BA65-A1E4DCEEDD4D}" type="pres">
      <dgm:prSet presAssocID="{28116B66-44A1-492F-8B5E-D327DFDF6B7A}" presName="parentText" presStyleLbl="node1" presStyleIdx="0" presStyleCnt="6">
        <dgm:presLayoutVars>
          <dgm:chMax val="0"/>
          <dgm:bulletEnabled val="1"/>
        </dgm:presLayoutVars>
      </dgm:prSet>
      <dgm:spPr/>
    </dgm:pt>
    <dgm:pt modelId="{276C57A6-7A66-4D67-9B64-667218C67C60}" type="pres">
      <dgm:prSet presAssocID="{648083D4-0710-499B-B3A3-75BE6F33B37F}" presName="spacer" presStyleCnt="0"/>
      <dgm:spPr/>
    </dgm:pt>
    <dgm:pt modelId="{2392143C-49DF-4215-854B-346B65B637F3}" type="pres">
      <dgm:prSet presAssocID="{E22C3B35-4083-4B21-AE96-99A1AD6F081B}" presName="parentText" presStyleLbl="node1" presStyleIdx="1" presStyleCnt="6">
        <dgm:presLayoutVars>
          <dgm:chMax val="0"/>
          <dgm:bulletEnabled val="1"/>
        </dgm:presLayoutVars>
      </dgm:prSet>
      <dgm:spPr/>
    </dgm:pt>
    <dgm:pt modelId="{BE3B5E53-99EB-4EF7-92DF-3127D2C2DC9E}" type="pres">
      <dgm:prSet presAssocID="{36E73E91-E095-4C24-A802-31F0C6127B16}" presName="spacer" presStyleCnt="0"/>
      <dgm:spPr/>
    </dgm:pt>
    <dgm:pt modelId="{B97A7A93-E84D-4A67-A0CA-CE0C39CABC1A}" type="pres">
      <dgm:prSet presAssocID="{B8CEE729-1CAC-4013-BA58-9F010D3A0DCE}" presName="parentText" presStyleLbl="node1" presStyleIdx="2" presStyleCnt="6">
        <dgm:presLayoutVars>
          <dgm:chMax val="0"/>
          <dgm:bulletEnabled val="1"/>
        </dgm:presLayoutVars>
      </dgm:prSet>
      <dgm:spPr/>
    </dgm:pt>
    <dgm:pt modelId="{C07CF672-DF0D-415E-A25D-04D738428570}" type="pres">
      <dgm:prSet presAssocID="{DD16E38F-232A-4C68-A320-3FF5619499C1}" presName="spacer" presStyleCnt="0"/>
      <dgm:spPr/>
    </dgm:pt>
    <dgm:pt modelId="{AEE2D841-BA9E-4C23-81AE-0B9A6662786C}" type="pres">
      <dgm:prSet presAssocID="{4A9FF496-F000-4D21-8DB4-6F79BD3F751E}" presName="parentText" presStyleLbl="node1" presStyleIdx="3" presStyleCnt="6">
        <dgm:presLayoutVars>
          <dgm:chMax val="0"/>
          <dgm:bulletEnabled val="1"/>
        </dgm:presLayoutVars>
      </dgm:prSet>
      <dgm:spPr/>
    </dgm:pt>
    <dgm:pt modelId="{94A1DF75-674A-4BE0-BCCA-1E2650CAD6A1}" type="pres">
      <dgm:prSet presAssocID="{F98844E5-1BB7-4919-ACF4-382700C96187}" presName="spacer" presStyleCnt="0"/>
      <dgm:spPr/>
    </dgm:pt>
    <dgm:pt modelId="{27E6108F-F082-460D-A080-48F81C10909B}" type="pres">
      <dgm:prSet presAssocID="{1A5A2FDF-C915-41CE-886D-C3FAA860CF6D}" presName="parentText" presStyleLbl="node1" presStyleIdx="4" presStyleCnt="6">
        <dgm:presLayoutVars>
          <dgm:chMax val="0"/>
          <dgm:bulletEnabled val="1"/>
        </dgm:presLayoutVars>
      </dgm:prSet>
      <dgm:spPr/>
    </dgm:pt>
    <dgm:pt modelId="{96C137EA-D657-4540-8AF3-7E56522CD7FC}" type="pres">
      <dgm:prSet presAssocID="{7700DAA1-A0F0-46C2-BD41-92D7AB7D566D}" presName="spacer" presStyleCnt="0"/>
      <dgm:spPr/>
    </dgm:pt>
    <dgm:pt modelId="{84EEC3DD-E05E-46F1-BCAF-5DB283E1DAB1}" type="pres">
      <dgm:prSet presAssocID="{0E723B0C-9C1A-41D2-A889-717FD685F3D4}" presName="parentText" presStyleLbl="node1" presStyleIdx="5" presStyleCnt="6">
        <dgm:presLayoutVars>
          <dgm:chMax val="0"/>
          <dgm:bulletEnabled val="1"/>
        </dgm:presLayoutVars>
      </dgm:prSet>
      <dgm:spPr/>
    </dgm:pt>
  </dgm:ptLst>
  <dgm:cxnLst>
    <dgm:cxn modelId="{7FF32903-1082-4E52-AFE4-516C4BF0F194}" type="presOf" srcId="{1A5A2FDF-C915-41CE-886D-C3FAA860CF6D}" destId="{27E6108F-F082-460D-A080-48F81C10909B}" srcOrd="0" destOrd="0" presId="urn:microsoft.com/office/officeart/2005/8/layout/vList2"/>
    <dgm:cxn modelId="{EE5E950D-CAF4-4ECA-A085-B36451BB2ADB}" type="presOf" srcId="{34CAC576-EB7A-48CC-BD74-A5B132C2C478}" destId="{42DB3249-3D1D-4A59-A435-07F95B918262}" srcOrd="0" destOrd="0" presId="urn:microsoft.com/office/officeart/2005/8/layout/vList2"/>
    <dgm:cxn modelId="{6FA91B15-703D-4D21-8D78-4AE9536A9140}" srcId="{34CAC576-EB7A-48CC-BD74-A5B132C2C478}" destId="{1A5A2FDF-C915-41CE-886D-C3FAA860CF6D}" srcOrd="4" destOrd="0" parTransId="{C21F3131-93F2-4C98-89DC-FA4603FD760B}" sibTransId="{7700DAA1-A0F0-46C2-BD41-92D7AB7D566D}"/>
    <dgm:cxn modelId="{FA31EE15-246B-49BB-9A8C-0A72580BD634}" srcId="{34CAC576-EB7A-48CC-BD74-A5B132C2C478}" destId="{B8CEE729-1CAC-4013-BA58-9F010D3A0DCE}" srcOrd="2" destOrd="0" parTransId="{358945F5-BB9C-447C-B8A3-F8FF723AE150}" sibTransId="{DD16E38F-232A-4C68-A320-3FF5619499C1}"/>
    <dgm:cxn modelId="{B461C81A-BE76-438A-AF36-67C637A0FFF8}" type="presOf" srcId="{B8CEE729-1CAC-4013-BA58-9F010D3A0DCE}" destId="{B97A7A93-E84D-4A67-A0CA-CE0C39CABC1A}" srcOrd="0" destOrd="0" presId="urn:microsoft.com/office/officeart/2005/8/layout/vList2"/>
    <dgm:cxn modelId="{52EDB62F-A000-4D42-9549-C1419DB32FEF}" srcId="{34CAC576-EB7A-48CC-BD74-A5B132C2C478}" destId="{4A9FF496-F000-4D21-8DB4-6F79BD3F751E}" srcOrd="3" destOrd="0" parTransId="{7600BE75-B728-475F-94B5-96E0D45BA1EE}" sibTransId="{F98844E5-1BB7-4919-ACF4-382700C96187}"/>
    <dgm:cxn modelId="{5F6EEE32-E286-4BE9-A2E7-C54AFEFBF12C}" srcId="{34CAC576-EB7A-48CC-BD74-A5B132C2C478}" destId="{28116B66-44A1-492F-8B5E-D327DFDF6B7A}" srcOrd="0" destOrd="0" parTransId="{0CE71751-2162-4692-BE41-8BB463C2B35F}" sibTransId="{648083D4-0710-499B-B3A3-75BE6F33B37F}"/>
    <dgm:cxn modelId="{2DDF1542-0202-4F0F-AC2C-E19DBD71ADE7}" type="presOf" srcId="{28116B66-44A1-492F-8B5E-D327DFDF6B7A}" destId="{5773CF0E-8FC8-415B-BA65-A1E4DCEEDD4D}" srcOrd="0" destOrd="0" presId="urn:microsoft.com/office/officeart/2005/8/layout/vList2"/>
    <dgm:cxn modelId="{AD1A6A79-95D1-4209-90A0-D5F62C806EB9}" type="presOf" srcId="{E22C3B35-4083-4B21-AE96-99A1AD6F081B}" destId="{2392143C-49DF-4215-854B-346B65B637F3}" srcOrd="0" destOrd="0" presId="urn:microsoft.com/office/officeart/2005/8/layout/vList2"/>
    <dgm:cxn modelId="{0F3A3283-901C-4CF8-8776-AEA38E27294E}" type="presOf" srcId="{0E723B0C-9C1A-41D2-A889-717FD685F3D4}" destId="{84EEC3DD-E05E-46F1-BCAF-5DB283E1DAB1}" srcOrd="0" destOrd="0" presId="urn:microsoft.com/office/officeart/2005/8/layout/vList2"/>
    <dgm:cxn modelId="{6A543C85-81FB-4E62-808E-A0C906EB9F0D}" srcId="{34CAC576-EB7A-48CC-BD74-A5B132C2C478}" destId="{0E723B0C-9C1A-41D2-A889-717FD685F3D4}" srcOrd="5" destOrd="0" parTransId="{0A50D4EC-3589-4357-9DAE-A16DC7DEBE7E}" sibTransId="{34B30656-B21F-432B-A9D5-38F565BDAB1C}"/>
    <dgm:cxn modelId="{A1A17CA1-6C0E-4B08-807F-EBBF1E7149A4}" srcId="{34CAC576-EB7A-48CC-BD74-A5B132C2C478}" destId="{E22C3B35-4083-4B21-AE96-99A1AD6F081B}" srcOrd="1" destOrd="0" parTransId="{0E3CDF83-4D28-41A3-892C-D049DBEB1BA4}" sibTransId="{36E73E91-E095-4C24-A802-31F0C6127B16}"/>
    <dgm:cxn modelId="{B3BA24CB-0C7D-4926-BDA9-3E0E89718FC6}" type="presOf" srcId="{4A9FF496-F000-4D21-8DB4-6F79BD3F751E}" destId="{AEE2D841-BA9E-4C23-81AE-0B9A6662786C}" srcOrd="0" destOrd="0" presId="urn:microsoft.com/office/officeart/2005/8/layout/vList2"/>
    <dgm:cxn modelId="{A66257DF-CC65-4A4B-8410-84970A596DFE}" type="presParOf" srcId="{42DB3249-3D1D-4A59-A435-07F95B918262}" destId="{5773CF0E-8FC8-415B-BA65-A1E4DCEEDD4D}" srcOrd="0" destOrd="0" presId="urn:microsoft.com/office/officeart/2005/8/layout/vList2"/>
    <dgm:cxn modelId="{95BA3ACB-F8C9-463C-91F2-6F02BE9CC790}" type="presParOf" srcId="{42DB3249-3D1D-4A59-A435-07F95B918262}" destId="{276C57A6-7A66-4D67-9B64-667218C67C60}" srcOrd="1" destOrd="0" presId="urn:microsoft.com/office/officeart/2005/8/layout/vList2"/>
    <dgm:cxn modelId="{B7A839B5-7D2F-4BA8-AC8F-BB680F74CED5}" type="presParOf" srcId="{42DB3249-3D1D-4A59-A435-07F95B918262}" destId="{2392143C-49DF-4215-854B-346B65B637F3}" srcOrd="2" destOrd="0" presId="urn:microsoft.com/office/officeart/2005/8/layout/vList2"/>
    <dgm:cxn modelId="{B26E2EE0-2BDB-4D89-A8B9-8B291F0C40BA}" type="presParOf" srcId="{42DB3249-3D1D-4A59-A435-07F95B918262}" destId="{BE3B5E53-99EB-4EF7-92DF-3127D2C2DC9E}" srcOrd="3" destOrd="0" presId="urn:microsoft.com/office/officeart/2005/8/layout/vList2"/>
    <dgm:cxn modelId="{366DE403-5793-4751-B4BD-CC1149D04EE5}" type="presParOf" srcId="{42DB3249-3D1D-4A59-A435-07F95B918262}" destId="{B97A7A93-E84D-4A67-A0CA-CE0C39CABC1A}" srcOrd="4" destOrd="0" presId="urn:microsoft.com/office/officeart/2005/8/layout/vList2"/>
    <dgm:cxn modelId="{970AD0BA-A4E4-4A98-9730-8EB6B33F9764}" type="presParOf" srcId="{42DB3249-3D1D-4A59-A435-07F95B918262}" destId="{C07CF672-DF0D-415E-A25D-04D738428570}" srcOrd="5" destOrd="0" presId="urn:microsoft.com/office/officeart/2005/8/layout/vList2"/>
    <dgm:cxn modelId="{AF10BA15-834D-425F-AF0C-1292F229FF37}" type="presParOf" srcId="{42DB3249-3D1D-4A59-A435-07F95B918262}" destId="{AEE2D841-BA9E-4C23-81AE-0B9A6662786C}" srcOrd="6" destOrd="0" presId="urn:microsoft.com/office/officeart/2005/8/layout/vList2"/>
    <dgm:cxn modelId="{E8DA634C-84E4-45D2-9327-874B55161899}" type="presParOf" srcId="{42DB3249-3D1D-4A59-A435-07F95B918262}" destId="{94A1DF75-674A-4BE0-BCCA-1E2650CAD6A1}" srcOrd="7" destOrd="0" presId="urn:microsoft.com/office/officeart/2005/8/layout/vList2"/>
    <dgm:cxn modelId="{840E5E61-C957-4EA4-94F0-5FE0669E341E}" type="presParOf" srcId="{42DB3249-3D1D-4A59-A435-07F95B918262}" destId="{27E6108F-F082-460D-A080-48F81C10909B}" srcOrd="8" destOrd="0" presId="urn:microsoft.com/office/officeart/2005/8/layout/vList2"/>
    <dgm:cxn modelId="{2463A6EA-52D5-4FB8-85B5-886CC03C4867}" type="presParOf" srcId="{42DB3249-3D1D-4A59-A435-07F95B918262}" destId="{96C137EA-D657-4540-8AF3-7E56522CD7FC}" srcOrd="9" destOrd="0" presId="urn:microsoft.com/office/officeart/2005/8/layout/vList2"/>
    <dgm:cxn modelId="{F8340CCF-0FE7-41DE-BA3A-D913FEC0E9BD}" type="presParOf" srcId="{42DB3249-3D1D-4A59-A435-07F95B918262}" destId="{84EEC3DD-E05E-46F1-BCAF-5DB283E1DAB1}"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1CA458-25B1-465B-8623-C01B816800BC}"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2FD7E63D-2A71-4501-A150-73C61D7F3D22}">
      <dgm:prSet/>
      <dgm:spPr/>
      <dgm:t>
        <a:bodyPr/>
        <a:lstStyle/>
        <a:p>
          <a:r>
            <a:rPr lang="en-US"/>
            <a:t>“La seguridad empieza contigo”</a:t>
          </a:r>
        </a:p>
      </dgm:t>
    </dgm:pt>
    <dgm:pt modelId="{C4BC0B90-E669-436E-BE47-B4ED7E83FD06}" type="parTrans" cxnId="{7AF09305-8B06-42AF-854E-AB56178D56B8}">
      <dgm:prSet/>
      <dgm:spPr/>
      <dgm:t>
        <a:bodyPr/>
        <a:lstStyle/>
        <a:p>
          <a:endParaRPr lang="en-US"/>
        </a:p>
      </dgm:t>
    </dgm:pt>
    <dgm:pt modelId="{E390C7F2-B7D7-48C4-BD60-06FEF5BFD370}" type="sibTrans" cxnId="{7AF09305-8B06-42AF-854E-AB56178D56B8}">
      <dgm:prSet/>
      <dgm:spPr/>
      <dgm:t>
        <a:bodyPr/>
        <a:lstStyle/>
        <a:p>
          <a:endParaRPr lang="en-US"/>
        </a:p>
      </dgm:t>
    </dgm:pt>
    <dgm:pt modelId="{2BA9B904-FC9C-46E2-85DF-54435A406F62}">
      <dgm:prSet/>
      <dgm:spPr/>
      <dgm:t>
        <a:bodyPr/>
        <a:lstStyle/>
        <a:p>
          <a:r>
            <a:rPr lang="en-US"/>
            <a:t>Espacio para logo / nombre de empresa</a:t>
          </a:r>
        </a:p>
      </dgm:t>
    </dgm:pt>
    <dgm:pt modelId="{E4F45933-24A6-4327-9F24-0DE99770DDD1}" type="parTrans" cxnId="{BE96ABBD-439E-4FF0-A593-1A970F14669B}">
      <dgm:prSet/>
      <dgm:spPr/>
      <dgm:t>
        <a:bodyPr/>
        <a:lstStyle/>
        <a:p>
          <a:endParaRPr lang="en-US"/>
        </a:p>
      </dgm:t>
    </dgm:pt>
    <dgm:pt modelId="{80018285-83BE-44C8-AFD0-DD4334A4017D}" type="sibTrans" cxnId="{BE96ABBD-439E-4FF0-A593-1A970F14669B}">
      <dgm:prSet/>
      <dgm:spPr/>
      <dgm:t>
        <a:bodyPr/>
        <a:lstStyle/>
        <a:p>
          <a:endParaRPr lang="en-US"/>
        </a:p>
      </dgm:t>
    </dgm:pt>
    <dgm:pt modelId="{CCAA8EF8-9578-43BF-AF46-9EBDB8A8755C}" type="pres">
      <dgm:prSet presAssocID="{051CA458-25B1-465B-8623-C01B816800BC}" presName="vert0" presStyleCnt="0">
        <dgm:presLayoutVars>
          <dgm:dir/>
          <dgm:animOne val="branch"/>
          <dgm:animLvl val="lvl"/>
        </dgm:presLayoutVars>
      </dgm:prSet>
      <dgm:spPr/>
    </dgm:pt>
    <dgm:pt modelId="{AD0F634C-3FC1-4184-9B4E-157ECCE0556A}" type="pres">
      <dgm:prSet presAssocID="{2FD7E63D-2A71-4501-A150-73C61D7F3D22}" presName="thickLine" presStyleLbl="alignNode1" presStyleIdx="0" presStyleCnt="2"/>
      <dgm:spPr/>
    </dgm:pt>
    <dgm:pt modelId="{C8C7FFE4-D654-44E7-82D7-61954F9F48D8}" type="pres">
      <dgm:prSet presAssocID="{2FD7E63D-2A71-4501-A150-73C61D7F3D22}" presName="horz1" presStyleCnt="0"/>
      <dgm:spPr/>
    </dgm:pt>
    <dgm:pt modelId="{E819146A-CCA5-43FF-B286-98F6BDDB550F}" type="pres">
      <dgm:prSet presAssocID="{2FD7E63D-2A71-4501-A150-73C61D7F3D22}" presName="tx1" presStyleLbl="revTx" presStyleIdx="0" presStyleCnt="2"/>
      <dgm:spPr/>
    </dgm:pt>
    <dgm:pt modelId="{68085A3D-8E79-493D-8175-A3F111C0F897}" type="pres">
      <dgm:prSet presAssocID="{2FD7E63D-2A71-4501-A150-73C61D7F3D22}" presName="vert1" presStyleCnt="0"/>
      <dgm:spPr/>
    </dgm:pt>
    <dgm:pt modelId="{FAD0252C-24A0-4ECD-A76C-1B098317C806}" type="pres">
      <dgm:prSet presAssocID="{2BA9B904-FC9C-46E2-85DF-54435A406F62}" presName="thickLine" presStyleLbl="alignNode1" presStyleIdx="1" presStyleCnt="2"/>
      <dgm:spPr/>
    </dgm:pt>
    <dgm:pt modelId="{477FDF74-800D-41E7-BF17-DF06F7AE6021}" type="pres">
      <dgm:prSet presAssocID="{2BA9B904-FC9C-46E2-85DF-54435A406F62}" presName="horz1" presStyleCnt="0"/>
      <dgm:spPr/>
    </dgm:pt>
    <dgm:pt modelId="{E9DB5E94-8551-4A2D-A547-CEDA9819E066}" type="pres">
      <dgm:prSet presAssocID="{2BA9B904-FC9C-46E2-85DF-54435A406F62}" presName="tx1" presStyleLbl="revTx" presStyleIdx="1" presStyleCnt="2"/>
      <dgm:spPr/>
    </dgm:pt>
    <dgm:pt modelId="{434F8106-E28C-4CCF-B689-68E929E8A245}" type="pres">
      <dgm:prSet presAssocID="{2BA9B904-FC9C-46E2-85DF-54435A406F62}" presName="vert1" presStyleCnt="0"/>
      <dgm:spPr/>
    </dgm:pt>
  </dgm:ptLst>
  <dgm:cxnLst>
    <dgm:cxn modelId="{7AF09305-8B06-42AF-854E-AB56178D56B8}" srcId="{051CA458-25B1-465B-8623-C01B816800BC}" destId="{2FD7E63D-2A71-4501-A150-73C61D7F3D22}" srcOrd="0" destOrd="0" parTransId="{C4BC0B90-E669-436E-BE47-B4ED7E83FD06}" sibTransId="{E390C7F2-B7D7-48C4-BD60-06FEF5BFD370}"/>
    <dgm:cxn modelId="{DC3F2B1D-54F1-4786-B364-B3E2B6BD3EB1}" type="presOf" srcId="{2FD7E63D-2A71-4501-A150-73C61D7F3D22}" destId="{E819146A-CCA5-43FF-B286-98F6BDDB550F}" srcOrd="0" destOrd="0" presId="urn:microsoft.com/office/officeart/2008/layout/LinedList"/>
    <dgm:cxn modelId="{632BB95B-3565-4049-8D63-07F97055B39F}" type="presOf" srcId="{2BA9B904-FC9C-46E2-85DF-54435A406F62}" destId="{E9DB5E94-8551-4A2D-A547-CEDA9819E066}" srcOrd="0" destOrd="0" presId="urn:microsoft.com/office/officeart/2008/layout/LinedList"/>
    <dgm:cxn modelId="{BE96ABBD-439E-4FF0-A593-1A970F14669B}" srcId="{051CA458-25B1-465B-8623-C01B816800BC}" destId="{2BA9B904-FC9C-46E2-85DF-54435A406F62}" srcOrd="1" destOrd="0" parTransId="{E4F45933-24A6-4327-9F24-0DE99770DDD1}" sibTransId="{80018285-83BE-44C8-AFD0-DD4334A4017D}"/>
    <dgm:cxn modelId="{44EE31FE-BA6F-4D3D-8F98-58E816CC9B4A}" type="presOf" srcId="{051CA458-25B1-465B-8623-C01B816800BC}" destId="{CCAA8EF8-9578-43BF-AF46-9EBDB8A8755C}" srcOrd="0" destOrd="0" presId="urn:microsoft.com/office/officeart/2008/layout/LinedList"/>
    <dgm:cxn modelId="{33BA4F78-D699-466E-8CE3-51CA29251E0F}" type="presParOf" srcId="{CCAA8EF8-9578-43BF-AF46-9EBDB8A8755C}" destId="{AD0F634C-3FC1-4184-9B4E-157ECCE0556A}" srcOrd="0" destOrd="0" presId="urn:microsoft.com/office/officeart/2008/layout/LinedList"/>
    <dgm:cxn modelId="{613C3DFC-6124-4FD1-9771-A3031A82D6D9}" type="presParOf" srcId="{CCAA8EF8-9578-43BF-AF46-9EBDB8A8755C}" destId="{C8C7FFE4-D654-44E7-82D7-61954F9F48D8}" srcOrd="1" destOrd="0" presId="urn:microsoft.com/office/officeart/2008/layout/LinedList"/>
    <dgm:cxn modelId="{15765AA0-3973-4FF9-B9E9-C23443F68CC4}" type="presParOf" srcId="{C8C7FFE4-D654-44E7-82D7-61954F9F48D8}" destId="{E819146A-CCA5-43FF-B286-98F6BDDB550F}" srcOrd="0" destOrd="0" presId="urn:microsoft.com/office/officeart/2008/layout/LinedList"/>
    <dgm:cxn modelId="{CDE2A831-7D32-465A-A1D7-8B7D78DC3BA0}" type="presParOf" srcId="{C8C7FFE4-D654-44E7-82D7-61954F9F48D8}" destId="{68085A3D-8E79-493D-8175-A3F111C0F897}" srcOrd="1" destOrd="0" presId="urn:microsoft.com/office/officeart/2008/layout/LinedList"/>
    <dgm:cxn modelId="{BBAD68B9-4E14-4104-BBB8-9DD189F783E8}" type="presParOf" srcId="{CCAA8EF8-9578-43BF-AF46-9EBDB8A8755C}" destId="{FAD0252C-24A0-4ECD-A76C-1B098317C806}" srcOrd="2" destOrd="0" presId="urn:microsoft.com/office/officeart/2008/layout/LinedList"/>
    <dgm:cxn modelId="{1BFB1320-5BA3-4FC7-BFFC-37441586947F}" type="presParOf" srcId="{CCAA8EF8-9578-43BF-AF46-9EBDB8A8755C}" destId="{477FDF74-800D-41E7-BF17-DF06F7AE6021}" srcOrd="3" destOrd="0" presId="urn:microsoft.com/office/officeart/2008/layout/LinedList"/>
    <dgm:cxn modelId="{699D8467-DFD1-4188-B47A-1A8739D2C5FB}" type="presParOf" srcId="{477FDF74-800D-41E7-BF17-DF06F7AE6021}" destId="{E9DB5E94-8551-4A2D-A547-CEDA9819E066}" srcOrd="0" destOrd="0" presId="urn:microsoft.com/office/officeart/2008/layout/LinedList"/>
    <dgm:cxn modelId="{4A0DE5F8-89B6-4377-9AE4-536488E3622D}" type="presParOf" srcId="{477FDF74-800D-41E7-BF17-DF06F7AE6021}" destId="{434F8106-E28C-4CCF-B689-68E929E8A2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F7A5B-20D2-4675-917E-89BC5394BB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0C6D96-E0A3-4755-9652-737B25CAC6FB}">
      <dgm:prSet/>
      <dgm:spPr/>
      <dgm:t>
        <a:bodyPr/>
        <a:lstStyle/>
        <a:p>
          <a:r>
            <a:rPr lang="en-US"/>
            <a:t>Un trabajador manipula sustancias de limpieza sin guantes.</a:t>
          </a:r>
        </a:p>
      </dgm:t>
    </dgm:pt>
    <dgm:pt modelId="{F2773EBE-05FB-42FE-9135-0949AF631913}" type="parTrans" cxnId="{4238F0AC-4FFE-42D7-B23C-BFFF5D74592F}">
      <dgm:prSet/>
      <dgm:spPr/>
      <dgm:t>
        <a:bodyPr/>
        <a:lstStyle/>
        <a:p>
          <a:endParaRPr lang="en-US"/>
        </a:p>
      </dgm:t>
    </dgm:pt>
    <dgm:pt modelId="{23E54D08-56EE-45AD-B0A6-C535B7BB7757}" type="sibTrans" cxnId="{4238F0AC-4FFE-42D7-B23C-BFFF5D74592F}">
      <dgm:prSet/>
      <dgm:spPr/>
      <dgm:t>
        <a:bodyPr/>
        <a:lstStyle/>
        <a:p>
          <a:endParaRPr lang="en-US"/>
        </a:p>
      </dgm:t>
    </dgm:pt>
    <dgm:pt modelId="{8F508DB3-EBCC-428E-9223-23773177FAB4}">
      <dgm:prSet/>
      <dgm:spPr/>
      <dgm:t>
        <a:bodyPr/>
        <a:lstStyle/>
        <a:p>
          <a:r>
            <a:rPr lang="en-US"/>
            <a:t>Consecuencias: Irritación, quemaduras.</a:t>
          </a:r>
        </a:p>
      </dgm:t>
    </dgm:pt>
    <dgm:pt modelId="{9B7EFA77-220B-43A2-8F63-230954EA6D8B}" type="parTrans" cxnId="{697BE2E5-D9D4-431F-9727-257EA733E127}">
      <dgm:prSet/>
      <dgm:spPr/>
      <dgm:t>
        <a:bodyPr/>
        <a:lstStyle/>
        <a:p>
          <a:endParaRPr lang="en-US"/>
        </a:p>
      </dgm:t>
    </dgm:pt>
    <dgm:pt modelId="{F8C298B9-86A3-4560-B7AA-6216758E8627}" type="sibTrans" cxnId="{697BE2E5-D9D4-431F-9727-257EA733E127}">
      <dgm:prSet/>
      <dgm:spPr/>
      <dgm:t>
        <a:bodyPr/>
        <a:lstStyle/>
        <a:p>
          <a:endParaRPr lang="en-US"/>
        </a:p>
      </dgm:t>
    </dgm:pt>
    <dgm:pt modelId="{F291BF13-BCA2-40DD-8B62-9CC3E77B580E}">
      <dgm:prSet/>
      <dgm:spPr/>
      <dgm:t>
        <a:bodyPr/>
        <a:lstStyle/>
        <a:p>
          <a:r>
            <a:rPr lang="en-US"/>
            <a:t>Control: Uso obligatorio de guantes y gafas.</a:t>
          </a:r>
        </a:p>
      </dgm:t>
    </dgm:pt>
    <dgm:pt modelId="{862EB125-55EA-464C-BED7-04F577C4A6AA}" type="parTrans" cxnId="{C6F456E1-8F56-40DB-905D-B23EAF029595}">
      <dgm:prSet/>
      <dgm:spPr/>
      <dgm:t>
        <a:bodyPr/>
        <a:lstStyle/>
        <a:p>
          <a:endParaRPr lang="en-US"/>
        </a:p>
      </dgm:t>
    </dgm:pt>
    <dgm:pt modelId="{10FD425C-662B-4D2A-A6EE-71557ED42E75}" type="sibTrans" cxnId="{C6F456E1-8F56-40DB-905D-B23EAF029595}">
      <dgm:prSet/>
      <dgm:spPr/>
      <dgm:t>
        <a:bodyPr/>
        <a:lstStyle/>
        <a:p>
          <a:endParaRPr lang="en-US"/>
        </a:p>
      </dgm:t>
    </dgm:pt>
    <dgm:pt modelId="{E15CE674-A4B9-4B86-A289-6C7D8FD10ECD}" type="pres">
      <dgm:prSet presAssocID="{FEAF7A5B-20D2-4675-917E-89BC5394BBB9}" presName="root" presStyleCnt="0">
        <dgm:presLayoutVars>
          <dgm:dir/>
          <dgm:resizeHandles val="exact"/>
        </dgm:presLayoutVars>
      </dgm:prSet>
      <dgm:spPr/>
    </dgm:pt>
    <dgm:pt modelId="{A6E4498D-31D2-4EA6-90E7-4DDDD978A9D4}" type="pres">
      <dgm:prSet presAssocID="{080C6D96-E0A3-4755-9652-737B25CAC6FB}" presName="compNode" presStyleCnt="0"/>
      <dgm:spPr/>
    </dgm:pt>
    <dgm:pt modelId="{5F449578-ACD9-4A1B-ACC8-DDD09826D52B}" type="pres">
      <dgm:prSet presAssocID="{080C6D96-E0A3-4755-9652-737B25CAC6FB}" presName="bgRect" presStyleLbl="bgShp" presStyleIdx="0" presStyleCnt="3"/>
      <dgm:spPr/>
    </dgm:pt>
    <dgm:pt modelId="{C37E6462-808E-4ED0-8F10-5C7D0A5ACBC9}" type="pres">
      <dgm:prSet presAssocID="{080C6D96-E0A3-4755-9652-737B25CAC6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432B7D47-F743-48CB-B5EA-D10E73C0D300}" type="pres">
      <dgm:prSet presAssocID="{080C6D96-E0A3-4755-9652-737B25CAC6FB}" presName="spaceRect" presStyleCnt="0"/>
      <dgm:spPr/>
    </dgm:pt>
    <dgm:pt modelId="{D7BD29FB-E92D-44E2-B741-2CBAB846267F}" type="pres">
      <dgm:prSet presAssocID="{080C6D96-E0A3-4755-9652-737B25CAC6FB}" presName="parTx" presStyleLbl="revTx" presStyleIdx="0" presStyleCnt="3">
        <dgm:presLayoutVars>
          <dgm:chMax val="0"/>
          <dgm:chPref val="0"/>
        </dgm:presLayoutVars>
      </dgm:prSet>
      <dgm:spPr/>
    </dgm:pt>
    <dgm:pt modelId="{FC6BBEC5-73A8-4582-9357-35F1E5063004}" type="pres">
      <dgm:prSet presAssocID="{23E54D08-56EE-45AD-B0A6-C535B7BB7757}" presName="sibTrans" presStyleCnt="0"/>
      <dgm:spPr/>
    </dgm:pt>
    <dgm:pt modelId="{6084CFD5-5E16-4ADA-A25B-63B20B763D09}" type="pres">
      <dgm:prSet presAssocID="{8F508DB3-EBCC-428E-9223-23773177FAB4}" presName="compNode" presStyleCnt="0"/>
      <dgm:spPr/>
    </dgm:pt>
    <dgm:pt modelId="{A673587E-A249-48D0-AFC9-B1170BF519F1}" type="pres">
      <dgm:prSet presAssocID="{8F508DB3-EBCC-428E-9223-23773177FAB4}" presName="bgRect" presStyleLbl="bgShp" presStyleIdx="1" presStyleCnt="3"/>
      <dgm:spPr/>
    </dgm:pt>
    <dgm:pt modelId="{059FB77A-6918-4C71-91C5-B39B77AFFD4A}" type="pres">
      <dgm:prSet presAssocID="{8F508DB3-EBCC-428E-9223-23773177F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ego"/>
        </a:ext>
      </dgm:extLst>
    </dgm:pt>
    <dgm:pt modelId="{C554E03E-199E-43C9-A86E-DB5D7AA4D75E}" type="pres">
      <dgm:prSet presAssocID="{8F508DB3-EBCC-428E-9223-23773177FAB4}" presName="spaceRect" presStyleCnt="0"/>
      <dgm:spPr/>
    </dgm:pt>
    <dgm:pt modelId="{F09B0DEB-08A3-42C6-8CCF-4619B5753E1B}" type="pres">
      <dgm:prSet presAssocID="{8F508DB3-EBCC-428E-9223-23773177FAB4}" presName="parTx" presStyleLbl="revTx" presStyleIdx="1" presStyleCnt="3">
        <dgm:presLayoutVars>
          <dgm:chMax val="0"/>
          <dgm:chPref val="0"/>
        </dgm:presLayoutVars>
      </dgm:prSet>
      <dgm:spPr/>
    </dgm:pt>
    <dgm:pt modelId="{72E57200-94BB-49BF-AAA4-72B3C6FD117F}" type="pres">
      <dgm:prSet presAssocID="{F8C298B9-86A3-4560-B7AA-6216758E8627}" presName="sibTrans" presStyleCnt="0"/>
      <dgm:spPr/>
    </dgm:pt>
    <dgm:pt modelId="{7091FF0A-BF6C-4586-BD50-3A982152A31D}" type="pres">
      <dgm:prSet presAssocID="{F291BF13-BCA2-40DD-8B62-9CC3E77B580E}" presName="compNode" presStyleCnt="0"/>
      <dgm:spPr/>
    </dgm:pt>
    <dgm:pt modelId="{06EE1CD9-4054-4606-8625-57F6720C148F}" type="pres">
      <dgm:prSet presAssocID="{F291BF13-BCA2-40DD-8B62-9CC3E77B580E}" presName="bgRect" presStyleLbl="bgShp" presStyleIdx="2" presStyleCnt="3"/>
      <dgm:spPr/>
    </dgm:pt>
    <dgm:pt modelId="{C8E1E7D7-DA01-42FC-BE52-46A963EBFE56}" type="pres">
      <dgm:prSet presAssocID="{F291BF13-BCA2-40DD-8B62-9CC3E77B58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fas"/>
        </a:ext>
      </dgm:extLst>
    </dgm:pt>
    <dgm:pt modelId="{1C4D71A4-38FC-42CC-AD7C-3F58BA8D0ED3}" type="pres">
      <dgm:prSet presAssocID="{F291BF13-BCA2-40DD-8B62-9CC3E77B580E}" presName="spaceRect" presStyleCnt="0"/>
      <dgm:spPr/>
    </dgm:pt>
    <dgm:pt modelId="{47487872-0C7E-487C-AAFC-B5DE08BF86E5}" type="pres">
      <dgm:prSet presAssocID="{F291BF13-BCA2-40DD-8B62-9CC3E77B580E}" presName="parTx" presStyleLbl="revTx" presStyleIdx="2" presStyleCnt="3">
        <dgm:presLayoutVars>
          <dgm:chMax val="0"/>
          <dgm:chPref val="0"/>
        </dgm:presLayoutVars>
      </dgm:prSet>
      <dgm:spPr/>
    </dgm:pt>
  </dgm:ptLst>
  <dgm:cxnLst>
    <dgm:cxn modelId="{E8366C44-686E-4CE9-8CF0-548E7CAED992}" type="presOf" srcId="{080C6D96-E0A3-4755-9652-737B25CAC6FB}" destId="{D7BD29FB-E92D-44E2-B741-2CBAB846267F}" srcOrd="0" destOrd="0" presId="urn:microsoft.com/office/officeart/2018/2/layout/IconVerticalSolidList"/>
    <dgm:cxn modelId="{EAA56478-23DB-4749-98E7-982D134CAFE8}" type="presOf" srcId="{F291BF13-BCA2-40DD-8B62-9CC3E77B580E}" destId="{47487872-0C7E-487C-AAFC-B5DE08BF86E5}" srcOrd="0" destOrd="0" presId="urn:microsoft.com/office/officeart/2018/2/layout/IconVerticalSolidList"/>
    <dgm:cxn modelId="{6C132BA4-865E-4791-B59E-E2AE62581172}" type="presOf" srcId="{8F508DB3-EBCC-428E-9223-23773177FAB4}" destId="{F09B0DEB-08A3-42C6-8CCF-4619B5753E1B}" srcOrd="0" destOrd="0" presId="urn:microsoft.com/office/officeart/2018/2/layout/IconVerticalSolidList"/>
    <dgm:cxn modelId="{4238F0AC-4FFE-42D7-B23C-BFFF5D74592F}" srcId="{FEAF7A5B-20D2-4675-917E-89BC5394BBB9}" destId="{080C6D96-E0A3-4755-9652-737B25CAC6FB}" srcOrd="0" destOrd="0" parTransId="{F2773EBE-05FB-42FE-9135-0949AF631913}" sibTransId="{23E54D08-56EE-45AD-B0A6-C535B7BB7757}"/>
    <dgm:cxn modelId="{C6F456E1-8F56-40DB-905D-B23EAF029595}" srcId="{FEAF7A5B-20D2-4675-917E-89BC5394BBB9}" destId="{F291BF13-BCA2-40DD-8B62-9CC3E77B580E}" srcOrd="2" destOrd="0" parTransId="{862EB125-55EA-464C-BED7-04F577C4A6AA}" sibTransId="{10FD425C-662B-4D2A-A6EE-71557ED42E75}"/>
    <dgm:cxn modelId="{697BE2E5-D9D4-431F-9727-257EA733E127}" srcId="{FEAF7A5B-20D2-4675-917E-89BC5394BBB9}" destId="{8F508DB3-EBCC-428E-9223-23773177FAB4}" srcOrd="1" destOrd="0" parTransId="{9B7EFA77-220B-43A2-8F63-230954EA6D8B}" sibTransId="{F8C298B9-86A3-4560-B7AA-6216758E8627}"/>
    <dgm:cxn modelId="{350F95F1-F352-49DA-A020-525983E7F355}" type="presOf" srcId="{FEAF7A5B-20D2-4675-917E-89BC5394BBB9}" destId="{E15CE674-A4B9-4B86-A289-6C7D8FD10ECD}" srcOrd="0" destOrd="0" presId="urn:microsoft.com/office/officeart/2018/2/layout/IconVerticalSolidList"/>
    <dgm:cxn modelId="{9F44059A-29E1-43A8-B8E9-F5E838364C80}" type="presParOf" srcId="{E15CE674-A4B9-4B86-A289-6C7D8FD10ECD}" destId="{A6E4498D-31D2-4EA6-90E7-4DDDD978A9D4}" srcOrd="0" destOrd="0" presId="urn:microsoft.com/office/officeart/2018/2/layout/IconVerticalSolidList"/>
    <dgm:cxn modelId="{556FB302-734A-4BBC-86C1-A93335D53CFA}" type="presParOf" srcId="{A6E4498D-31D2-4EA6-90E7-4DDDD978A9D4}" destId="{5F449578-ACD9-4A1B-ACC8-DDD09826D52B}" srcOrd="0" destOrd="0" presId="urn:microsoft.com/office/officeart/2018/2/layout/IconVerticalSolidList"/>
    <dgm:cxn modelId="{6633255C-02CA-4B27-94B7-0474AB6D5742}" type="presParOf" srcId="{A6E4498D-31D2-4EA6-90E7-4DDDD978A9D4}" destId="{C37E6462-808E-4ED0-8F10-5C7D0A5ACBC9}" srcOrd="1" destOrd="0" presId="urn:microsoft.com/office/officeart/2018/2/layout/IconVerticalSolidList"/>
    <dgm:cxn modelId="{0C50ED59-ACF1-475A-B13F-75CED7FD506C}" type="presParOf" srcId="{A6E4498D-31D2-4EA6-90E7-4DDDD978A9D4}" destId="{432B7D47-F743-48CB-B5EA-D10E73C0D300}" srcOrd="2" destOrd="0" presId="urn:microsoft.com/office/officeart/2018/2/layout/IconVerticalSolidList"/>
    <dgm:cxn modelId="{5B9C4B62-EEF5-4642-B1E3-C9EB659874A5}" type="presParOf" srcId="{A6E4498D-31D2-4EA6-90E7-4DDDD978A9D4}" destId="{D7BD29FB-E92D-44E2-B741-2CBAB846267F}" srcOrd="3" destOrd="0" presId="urn:microsoft.com/office/officeart/2018/2/layout/IconVerticalSolidList"/>
    <dgm:cxn modelId="{C69C8D1C-CFBA-4F35-976E-975B632E4AA9}" type="presParOf" srcId="{E15CE674-A4B9-4B86-A289-6C7D8FD10ECD}" destId="{FC6BBEC5-73A8-4582-9357-35F1E5063004}" srcOrd="1" destOrd="0" presId="urn:microsoft.com/office/officeart/2018/2/layout/IconVerticalSolidList"/>
    <dgm:cxn modelId="{3AC36921-E907-4F9B-93DF-2EDAA5BFFDBF}" type="presParOf" srcId="{E15CE674-A4B9-4B86-A289-6C7D8FD10ECD}" destId="{6084CFD5-5E16-4ADA-A25B-63B20B763D09}" srcOrd="2" destOrd="0" presId="urn:microsoft.com/office/officeart/2018/2/layout/IconVerticalSolidList"/>
    <dgm:cxn modelId="{3E37928D-D292-4AB7-B2F3-D499F578AEE3}" type="presParOf" srcId="{6084CFD5-5E16-4ADA-A25B-63B20B763D09}" destId="{A673587E-A249-48D0-AFC9-B1170BF519F1}" srcOrd="0" destOrd="0" presId="urn:microsoft.com/office/officeart/2018/2/layout/IconVerticalSolidList"/>
    <dgm:cxn modelId="{31E9A900-2776-4E6A-83D6-E1CCE2AE9A4C}" type="presParOf" srcId="{6084CFD5-5E16-4ADA-A25B-63B20B763D09}" destId="{059FB77A-6918-4C71-91C5-B39B77AFFD4A}" srcOrd="1" destOrd="0" presId="urn:microsoft.com/office/officeart/2018/2/layout/IconVerticalSolidList"/>
    <dgm:cxn modelId="{FAC44319-5AED-430F-9190-774F461195A2}" type="presParOf" srcId="{6084CFD5-5E16-4ADA-A25B-63B20B763D09}" destId="{C554E03E-199E-43C9-A86E-DB5D7AA4D75E}" srcOrd="2" destOrd="0" presId="urn:microsoft.com/office/officeart/2018/2/layout/IconVerticalSolidList"/>
    <dgm:cxn modelId="{C78735B2-C646-48A9-9981-40AB262A6F44}" type="presParOf" srcId="{6084CFD5-5E16-4ADA-A25B-63B20B763D09}" destId="{F09B0DEB-08A3-42C6-8CCF-4619B5753E1B}" srcOrd="3" destOrd="0" presId="urn:microsoft.com/office/officeart/2018/2/layout/IconVerticalSolidList"/>
    <dgm:cxn modelId="{E8C92542-616D-4561-8BC7-6330C338235C}" type="presParOf" srcId="{E15CE674-A4B9-4B86-A289-6C7D8FD10ECD}" destId="{72E57200-94BB-49BF-AAA4-72B3C6FD117F}" srcOrd="3" destOrd="0" presId="urn:microsoft.com/office/officeart/2018/2/layout/IconVerticalSolidList"/>
    <dgm:cxn modelId="{BDAFCCBC-6612-4F55-B8EA-96951E41CD72}" type="presParOf" srcId="{E15CE674-A4B9-4B86-A289-6C7D8FD10ECD}" destId="{7091FF0A-BF6C-4586-BD50-3A982152A31D}" srcOrd="4" destOrd="0" presId="urn:microsoft.com/office/officeart/2018/2/layout/IconVerticalSolidList"/>
    <dgm:cxn modelId="{CB0EDFE7-A340-49E1-9592-DD3263DA76EA}" type="presParOf" srcId="{7091FF0A-BF6C-4586-BD50-3A982152A31D}" destId="{06EE1CD9-4054-4606-8625-57F6720C148F}" srcOrd="0" destOrd="0" presId="urn:microsoft.com/office/officeart/2018/2/layout/IconVerticalSolidList"/>
    <dgm:cxn modelId="{AF75D7D0-8B82-4CAE-BCE3-4021524297C3}" type="presParOf" srcId="{7091FF0A-BF6C-4586-BD50-3A982152A31D}" destId="{C8E1E7D7-DA01-42FC-BE52-46A963EBFE56}" srcOrd="1" destOrd="0" presId="urn:microsoft.com/office/officeart/2018/2/layout/IconVerticalSolidList"/>
    <dgm:cxn modelId="{A39EBF45-0C20-4A24-A5F6-ACCDB94E03C2}" type="presParOf" srcId="{7091FF0A-BF6C-4586-BD50-3A982152A31D}" destId="{1C4D71A4-38FC-42CC-AD7C-3F58BA8D0ED3}" srcOrd="2" destOrd="0" presId="urn:microsoft.com/office/officeart/2018/2/layout/IconVerticalSolidList"/>
    <dgm:cxn modelId="{CF074DB7-3345-4848-972F-463D59A70D24}" type="presParOf" srcId="{7091FF0A-BF6C-4586-BD50-3A982152A31D}" destId="{47487872-0C7E-487C-AAFC-B5DE08BF86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C9EDB-FB27-425A-8465-2E04B4011E9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7E4A571-57C9-4D43-918E-4D5CAC451890}">
      <dgm:prSet/>
      <dgm:spPr/>
      <dgm:t>
        <a:bodyPr/>
        <a:lstStyle/>
        <a:p>
          <a:r>
            <a:rPr lang="en-US"/>
            <a:t>Un empleado pasa 8 horas sentado sin pausas activas.</a:t>
          </a:r>
        </a:p>
      </dgm:t>
    </dgm:pt>
    <dgm:pt modelId="{300E4076-828A-48BF-8CAB-245DBCA0B22C}" type="parTrans" cxnId="{1043767E-BA09-4DA0-ABBA-719F7B5A7BDA}">
      <dgm:prSet/>
      <dgm:spPr/>
      <dgm:t>
        <a:bodyPr/>
        <a:lstStyle/>
        <a:p>
          <a:endParaRPr lang="en-US"/>
        </a:p>
      </dgm:t>
    </dgm:pt>
    <dgm:pt modelId="{97740158-239C-4203-8381-73A5708E0156}" type="sibTrans" cxnId="{1043767E-BA09-4DA0-ABBA-719F7B5A7BDA}">
      <dgm:prSet/>
      <dgm:spPr/>
      <dgm:t>
        <a:bodyPr/>
        <a:lstStyle/>
        <a:p>
          <a:endParaRPr lang="en-US"/>
        </a:p>
      </dgm:t>
    </dgm:pt>
    <dgm:pt modelId="{B6D5C382-73C6-41DF-8026-C637AF245FA0}">
      <dgm:prSet/>
      <dgm:spPr/>
      <dgm:t>
        <a:bodyPr/>
        <a:lstStyle/>
        <a:p>
          <a:r>
            <a:rPr lang="en-US"/>
            <a:t>Consecuencias: Dolor lumbar, fatiga.</a:t>
          </a:r>
        </a:p>
      </dgm:t>
    </dgm:pt>
    <dgm:pt modelId="{713770A1-1987-4798-A71D-5018F2E71DA9}" type="parTrans" cxnId="{24E0C3B7-1256-4409-A514-E0C762138538}">
      <dgm:prSet/>
      <dgm:spPr/>
      <dgm:t>
        <a:bodyPr/>
        <a:lstStyle/>
        <a:p>
          <a:endParaRPr lang="en-US"/>
        </a:p>
      </dgm:t>
    </dgm:pt>
    <dgm:pt modelId="{14ADED6B-7068-452D-BA8A-E60DB65F0E89}" type="sibTrans" cxnId="{24E0C3B7-1256-4409-A514-E0C762138538}">
      <dgm:prSet/>
      <dgm:spPr/>
      <dgm:t>
        <a:bodyPr/>
        <a:lstStyle/>
        <a:p>
          <a:endParaRPr lang="en-US"/>
        </a:p>
      </dgm:t>
    </dgm:pt>
    <dgm:pt modelId="{05908DA3-55B1-4DD1-A96A-ADDA0DE54618}">
      <dgm:prSet/>
      <dgm:spPr/>
      <dgm:t>
        <a:bodyPr/>
        <a:lstStyle/>
        <a:p>
          <a:r>
            <a:rPr lang="en-US"/>
            <a:t>Control: Pausas activas, silla ergonómica.</a:t>
          </a:r>
        </a:p>
      </dgm:t>
    </dgm:pt>
    <dgm:pt modelId="{A67A08B0-DE3E-4388-8470-949B0CB8DC7A}" type="parTrans" cxnId="{C5E04631-C5DC-4C9A-B5D3-649AFCC49CD2}">
      <dgm:prSet/>
      <dgm:spPr/>
      <dgm:t>
        <a:bodyPr/>
        <a:lstStyle/>
        <a:p>
          <a:endParaRPr lang="en-US"/>
        </a:p>
      </dgm:t>
    </dgm:pt>
    <dgm:pt modelId="{3E4E5C74-65B7-40FF-A592-7DD69AB8D25A}" type="sibTrans" cxnId="{C5E04631-C5DC-4C9A-B5D3-649AFCC49CD2}">
      <dgm:prSet/>
      <dgm:spPr/>
      <dgm:t>
        <a:bodyPr/>
        <a:lstStyle/>
        <a:p>
          <a:endParaRPr lang="en-US"/>
        </a:p>
      </dgm:t>
    </dgm:pt>
    <dgm:pt modelId="{5381A60D-DE9A-4C0F-80EF-1539E48D937C}" type="pres">
      <dgm:prSet presAssocID="{285C9EDB-FB27-425A-8465-2E04B4011E95}" presName="linear" presStyleCnt="0">
        <dgm:presLayoutVars>
          <dgm:animLvl val="lvl"/>
          <dgm:resizeHandles val="exact"/>
        </dgm:presLayoutVars>
      </dgm:prSet>
      <dgm:spPr/>
    </dgm:pt>
    <dgm:pt modelId="{2873B650-659B-4193-9925-B28A8E3267B7}" type="pres">
      <dgm:prSet presAssocID="{87E4A571-57C9-4D43-918E-4D5CAC451890}" presName="parentText" presStyleLbl="node1" presStyleIdx="0" presStyleCnt="3">
        <dgm:presLayoutVars>
          <dgm:chMax val="0"/>
          <dgm:bulletEnabled val="1"/>
        </dgm:presLayoutVars>
      </dgm:prSet>
      <dgm:spPr/>
    </dgm:pt>
    <dgm:pt modelId="{A48E9DE0-3F39-47FC-88C8-488A08DD7672}" type="pres">
      <dgm:prSet presAssocID="{97740158-239C-4203-8381-73A5708E0156}" presName="spacer" presStyleCnt="0"/>
      <dgm:spPr/>
    </dgm:pt>
    <dgm:pt modelId="{FAAF00AF-D951-45C1-BEBE-65EAE17AF262}" type="pres">
      <dgm:prSet presAssocID="{B6D5C382-73C6-41DF-8026-C637AF245FA0}" presName="parentText" presStyleLbl="node1" presStyleIdx="1" presStyleCnt="3">
        <dgm:presLayoutVars>
          <dgm:chMax val="0"/>
          <dgm:bulletEnabled val="1"/>
        </dgm:presLayoutVars>
      </dgm:prSet>
      <dgm:spPr/>
    </dgm:pt>
    <dgm:pt modelId="{1DCCC118-375D-4D5A-B4A9-60A37E26B37E}" type="pres">
      <dgm:prSet presAssocID="{14ADED6B-7068-452D-BA8A-E60DB65F0E89}" presName="spacer" presStyleCnt="0"/>
      <dgm:spPr/>
    </dgm:pt>
    <dgm:pt modelId="{620CAF9C-6AB7-4C77-B7AE-54A32F22C777}" type="pres">
      <dgm:prSet presAssocID="{05908DA3-55B1-4DD1-A96A-ADDA0DE54618}" presName="parentText" presStyleLbl="node1" presStyleIdx="2" presStyleCnt="3">
        <dgm:presLayoutVars>
          <dgm:chMax val="0"/>
          <dgm:bulletEnabled val="1"/>
        </dgm:presLayoutVars>
      </dgm:prSet>
      <dgm:spPr/>
    </dgm:pt>
  </dgm:ptLst>
  <dgm:cxnLst>
    <dgm:cxn modelId="{BF51B703-6F65-4CFD-A24E-1AC8AC39F606}" type="presOf" srcId="{87E4A571-57C9-4D43-918E-4D5CAC451890}" destId="{2873B650-659B-4193-9925-B28A8E3267B7}" srcOrd="0" destOrd="0" presId="urn:microsoft.com/office/officeart/2005/8/layout/vList2"/>
    <dgm:cxn modelId="{55884B08-D93C-46B5-9FF8-16C42CE35AC0}" type="presOf" srcId="{05908DA3-55B1-4DD1-A96A-ADDA0DE54618}" destId="{620CAF9C-6AB7-4C77-B7AE-54A32F22C777}" srcOrd="0" destOrd="0" presId="urn:microsoft.com/office/officeart/2005/8/layout/vList2"/>
    <dgm:cxn modelId="{A44ECD1D-7043-44FB-A1A7-3F5E5282706E}" type="presOf" srcId="{285C9EDB-FB27-425A-8465-2E04B4011E95}" destId="{5381A60D-DE9A-4C0F-80EF-1539E48D937C}" srcOrd="0" destOrd="0" presId="urn:microsoft.com/office/officeart/2005/8/layout/vList2"/>
    <dgm:cxn modelId="{C5E04631-C5DC-4C9A-B5D3-649AFCC49CD2}" srcId="{285C9EDB-FB27-425A-8465-2E04B4011E95}" destId="{05908DA3-55B1-4DD1-A96A-ADDA0DE54618}" srcOrd="2" destOrd="0" parTransId="{A67A08B0-DE3E-4388-8470-949B0CB8DC7A}" sibTransId="{3E4E5C74-65B7-40FF-A592-7DD69AB8D25A}"/>
    <dgm:cxn modelId="{1043767E-BA09-4DA0-ABBA-719F7B5A7BDA}" srcId="{285C9EDB-FB27-425A-8465-2E04B4011E95}" destId="{87E4A571-57C9-4D43-918E-4D5CAC451890}" srcOrd="0" destOrd="0" parTransId="{300E4076-828A-48BF-8CAB-245DBCA0B22C}" sibTransId="{97740158-239C-4203-8381-73A5708E0156}"/>
    <dgm:cxn modelId="{24E0C3B7-1256-4409-A514-E0C762138538}" srcId="{285C9EDB-FB27-425A-8465-2E04B4011E95}" destId="{B6D5C382-73C6-41DF-8026-C637AF245FA0}" srcOrd="1" destOrd="0" parTransId="{713770A1-1987-4798-A71D-5018F2E71DA9}" sibTransId="{14ADED6B-7068-452D-BA8A-E60DB65F0E89}"/>
    <dgm:cxn modelId="{B20136EC-8196-40FD-84B8-12EB4C0C06A4}" type="presOf" srcId="{B6D5C382-73C6-41DF-8026-C637AF245FA0}" destId="{FAAF00AF-D951-45C1-BEBE-65EAE17AF262}" srcOrd="0" destOrd="0" presId="urn:microsoft.com/office/officeart/2005/8/layout/vList2"/>
    <dgm:cxn modelId="{56AF183F-2E12-4F49-8A8C-4DC9A8A0DA3B}" type="presParOf" srcId="{5381A60D-DE9A-4C0F-80EF-1539E48D937C}" destId="{2873B650-659B-4193-9925-B28A8E3267B7}" srcOrd="0" destOrd="0" presId="urn:microsoft.com/office/officeart/2005/8/layout/vList2"/>
    <dgm:cxn modelId="{EACAC88D-722B-4626-BB33-E3C5901287CE}" type="presParOf" srcId="{5381A60D-DE9A-4C0F-80EF-1539E48D937C}" destId="{A48E9DE0-3F39-47FC-88C8-488A08DD7672}" srcOrd="1" destOrd="0" presId="urn:microsoft.com/office/officeart/2005/8/layout/vList2"/>
    <dgm:cxn modelId="{AB4D7AA0-DA3F-4F14-B65F-698E949C4DF9}" type="presParOf" srcId="{5381A60D-DE9A-4C0F-80EF-1539E48D937C}" destId="{FAAF00AF-D951-45C1-BEBE-65EAE17AF262}" srcOrd="2" destOrd="0" presId="urn:microsoft.com/office/officeart/2005/8/layout/vList2"/>
    <dgm:cxn modelId="{7E99751E-8AB5-4894-922F-6BEBADA65311}" type="presParOf" srcId="{5381A60D-DE9A-4C0F-80EF-1539E48D937C}" destId="{1DCCC118-375D-4D5A-B4A9-60A37E26B37E}" srcOrd="3" destOrd="0" presId="urn:microsoft.com/office/officeart/2005/8/layout/vList2"/>
    <dgm:cxn modelId="{8ECD8800-1C4F-438A-B370-FA314B82E39B}" type="presParOf" srcId="{5381A60D-DE9A-4C0F-80EF-1539E48D937C}" destId="{620CAF9C-6AB7-4C77-B7AE-54A32F22C77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E4C68F-48CF-439B-B4A8-AA3D18A45D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0B8B08D-CB4A-4650-B4EA-433DEC686D52}">
      <dgm:prSet/>
      <dgm:spPr/>
      <dgm:t>
        <a:bodyPr/>
        <a:lstStyle/>
        <a:p>
          <a:r>
            <a:rPr lang="en-US"/>
            <a:t>1. Identificación de peligros</a:t>
          </a:r>
        </a:p>
      </dgm:t>
    </dgm:pt>
    <dgm:pt modelId="{DB56FD3D-1FF4-4C79-ABD8-46062EDA89B8}" type="parTrans" cxnId="{1EED233C-C951-4EE8-B0C9-13F63797E9DA}">
      <dgm:prSet/>
      <dgm:spPr/>
      <dgm:t>
        <a:bodyPr/>
        <a:lstStyle/>
        <a:p>
          <a:endParaRPr lang="en-US"/>
        </a:p>
      </dgm:t>
    </dgm:pt>
    <dgm:pt modelId="{4B928E67-7619-4EF7-8EC8-6C6EAE0FC7E4}" type="sibTrans" cxnId="{1EED233C-C951-4EE8-B0C9-13F63797E9DA}">
      <dgm:prSet/>
      <dgm:spPr/>
      <dgm:t>
        <a:bodyPr/>
        <a:lstStyle/>
        <a:p>
          <a:endParaRPr lang="en-US"/>
        </a:p>
      </dgm:t>
    </dgm:pt>
    <dgm:pt modelId="{5ABB727A-DF63-4078-B2D1-C75F95D41BA0}">
      <dgm:prSet/>
      <dgm:spPr/>
      <dgm:t>
        <a:bodyPr/>
        <a:lstStyle/>
        <a:p>
          <a:r>
            <a:rPr lang="en-US"/>
            <a:t>2. Evaluación y valoración de riesgos</a:t>
          </a:r>
        </a:p>
      </dgm:t>
    </dgm:pt>
    <dgm:pt modelId="{E1D8A0D9-B5E9-4111-8D69-23297CE86169}" type="parTrans" cxnId="{6035D5F6-55F5-4DBD-BB6F-24EA9469845B}">
      <dgm:prSet/>
      <dgm:spPr/>
      <dgm:t>
        <a:bodyPr/>
        <a:lstStyle/>
        <a:p>
          <a:endParaRPr lang="en-US"/>
        </a:p>
      </dgm:t>
    </dgm:pt>
    <dgm:pt modelId="{327C5EDF-8BD2-45E4-B1C2-E0180089513C}" type="sibTrans" cxnId="{6035D5F6-55F5-4DBD-BB6F-24EA9469845B}">
      <dgm:prSet/>
      <dgm:spPr/>
      <dgm:t>
        <a:bodyPr/>
        <a:lstStyle/>
        <a:p>
          <a:endParaRPr lang="en-US"/>
        </a:p>
      </dgm:t>
    </dgm:pt>
    <dgm:pt modelId="{39C40ED4-90C8-4950-9C02-0E725F2A0A70}">
      <dgm:prSet/>
      <dgm:spPr/>
      <dgm:t>
        <a:bodyPr/>
        <a:lstStyle/>
        <a:p>
          <a:r>
            <a:rPr lang="en-US"/>
            <a:t>3. Control de riesgos (prevención y mitigación)</a:t>
          </a:r>
        </a:p>
      </dgm:t>
    </dgm:pt>
    <dgm:pt modelId="{C9511A5D-4C97-484D-925F-2A5A715465BD}" type="parTrans" cxnId="{32A985D6-80BF-48DA-A881-F662B0B96141}">
      <dgm:prSet/>
      <dgm:spPr/>
      <dgm:t>
        <a:bodyPr/>
        <a:lstStyle/>
        <a:p>
          <a:endParaRPr lang="en-US"/>
        </a:p>
      </dgm:t>
    </dgm:pt>
    <dgm:pt modelId="{13AB660A-48FD-41B6-BF80-4F57E8141D91}" type="sibTrans" cxnId="{32A985D6-80BF-48DA-A881-F662B0B96141}">
      <dgm:prSet/>
      <dgm:spPr/>
      <dgm:t>
        <a:bodyPr/>
        <a:lstStyle/>
        <a:p>
          <a:endParaRPr lang="en-US"/>
        </a:p>
      </dgm:t>
    </dgm:pt>
    <dgm:pt modelId="{5BF9D75D-2B7D-496D-934E-EFDBC1347060}">
      <dgm:prSet/>
      <dgm:spPr/>
      <dgm:t>
        <a:bodyPr/>
        <a:lstStyle/>
        <a:p>
          <a:r>
            <a:rPr lang="en-US"/>
            <a:t>4. Seguimiento y mejora continua</a:t>
          </a:r>
        </a:p>
      </dgm:t>
    </dgm:pt>
    <dgm:pt modelId="{DDC9D952-2531-4E73-A5AE-FA5B9ED60B62}" type="parTrans" cxnId="{01061D05-F08D-4ED9-BDA3-EE9A60E9F624}">
      <dgm:prSet/>
      <dgm:spPr/>
      <dgm:t>
        <a:bodyPr/>
        <a:lstStyle/>
        <a:p>
          <a:endParaRPr lang="en-US"/>
        </a:p>
      </dgm:t>
    </dgm:pt>
    <dgm:pt modelId="{F56E3011-6090-4163-AE78-DE31261F5DBF}" type="sibTrans" cxnId="{01061D05-F08D-4ED9-BDA3-EE9A60E9F624}">
      <dgm:prSet/>
      <dgm:spPr/>
      <dgm:t>
        <a:bodyPr/>
        <a:lstStyle/>
        <a:p>
          <a:endParaRPr lang="en-US"/>
        </a:p>
      </dgm:t>
    </dgm:pt>
    <dgm:pt modelId="{9C4D52C9-03EC-4160-8289-F155EC167384}" type="pres">
      <dgm:prSet presAssocID="{92E4C68F-48CF-439B-B4A8-AA3D18A45DF4}" presName="linear" presStyleCnt="0">
        <dgm:presLayoutVars>
          <dgm:animLvl val="lvl"/>
          <dgm:resizeHandles val="exact"/>
        </dgm:presLayoutVars>
      </dgm:prSet>
      <dgm:spPr/>
    </dgm:pt>
    <dgm:pt modelId="{4748C366-C64E-4781-876B-A5EB2CA5285D}" type="pres">
      <dgm:prSet presAssocID="{80B8B08D-CB4A-4650-B4EA-433DEC686D52}" presName="parentText" presStyleLbl="node1" presStyleIdx="0" presStyleCnt="4">
        <dgm:presLayoutVars>
          <dgm:chMax val="0"/>
          <dgm:bulletEnabled val="1"/>
        </dgm:presLayoutVars>
      </dgm:prSet>
      <dgm:spPr/>
    </dgm:pt>
    <dgm:pt modelId="{49FEE127-D750-4FDA-82DC-AA93351C9BE6}" type="pres">
      <dgm:prSet presAssocID="{4B928E67-7619-4EF7-8EC8-6C6EAE0FC7E4}" presName="spacer" presStyleCnt="0"/>
      <dgm:spPr/>
    </dgm:pt>
    <dgm:pt modelId="{D9C246FA-7202-4814-A1EC-44589CA036AF}" type="pres">
      <dgm:prSet presAssocID="{5ABB727A-DF63-4078-B2D1-C75F95D41BA0}" presName="parentText" presStyleLbl="node1" presStyleIdx="1" presStyleCnt="4">
        <dgm:presLayoutVars>
          <dgm:chMax val="0"/>
          <dgm:bulletEnabled val="1"/>
        </dgm:presLayoutVars>
      </dgm:prSet>
      <dgm:spPr/>
    </dgm:pt>
    <dgm:pt modelId="{8F246EF7-3D79-4DD2-B409-B54D1AA343CA}" type="pres">
      <dgm:prSet presAssocID="{327C5EDF-8BD2-45E4-B1C2-E0180089513C}" presName="spacer" presStyleCnt="0"/>
      <dgm:spPr/>
    </dgm:pt>
    <dgm:pt modelId="{167703A9-F541-497F-A23B-CC3ADF684D98}" type="pres">
      <dgm:prSet presAssocID="{39C40ED4-90C8-4950-9C02-0E725F2A0A70}" presName="parentText" presStyleLbl="node1" presStyleIdx="2" presStyleCnt="4">
        <dgm:presLayoutVars>
          <dgm:chMax val="0"/>
          <dgm:bulletEnabled val="1"/>
        </dgm:presLayoutVars>
      </dgm:prSet>
      <dgm:spPr/>
    </dgm:pt>
    <dgm:pt modelId="{2594CF6F-945E-4E9B-9552-9B00FC1AA91C}" type="pres">
      <dgm:prSet presAssocID="{13AB660A-48FD-41B6-BF80-4F57E8141D91}" presName="spacer" presStyleCnt="0"/>
      <dgm:spPr/>
    </dgm:pt>
    <dgm:pt modelId="{0610A55B-101B-41BD-8E58-858362621CE8}" type="pres">
      <dgm:prSet presAssocID="{5BF9D75D-2B7D-496D-934E-EFDBC1347060}" presName="parentText" presStyleLbl="node1" presStyleIdx="3" presStyleCnt="4">
        <dgm:presLayoutVars>
          <dgm:chMax val="0"/>
          <dgm:bulletEnabled val="1"/>
        </dgm:presLayoutVars>
      </dgm:prSet>
      <dgm:spPr/>
    </dgm:pt>
  </dgm:ptLst>
  <dgm:cxnLst>
    <dgm:cxn modelId="{01061D05-F08D-4ED9-BDA3-EE9A60E9F624}" srcId="{92E4C68F-48CF-439B-B4A8-AA3D18A45DF4}" destId="{5BF9D75D-2B7D-496D-934E-EFDBC1347060}" srcOrd="3" destOrd="0" parTransId="{DDC9D952-2531-4E73-A5AE-FA5B9ED60B62}" sibTransId="{F56E3011-6090-4163-AE78-DE31261F5DBF}"/>
    <dgm:cxn modelId="{1EED233C-C951-4EE8-B0C9-13F63797E9DA}" srcId="{92E4C68F-48CF-439B-B4A8-AA3D18A45DF4}" destId="{80B8B08D-CB4A-4650-B4EA-433DEC686D52}" srcOrd="0" destOrd="0" parTransId="{DB56FD3D-1FF4-4C79-ABD8-46062EDA89B8}" sibTransId="{4B928E67-7619-4EF7-8EC8-6C6EAE0FC7E4}"/>
    <dgm:cxn modelId="{61B9CD6E-9C10-4BDE-BF28-B61563879D9E}" type="presOf" srcId="{5ABB727A-DF63-4078-B2D1-C75F95D41BA0}" destId="{D9C246FA-7202-4814-A1EC-44589CA036AF}" srcOrd="0" destOrd="0" presId="urn:microsoft.com/office/officeart/2005/8/layout/vList2"/>
    <dgm:cxn modelId="{54645C50-70A1-4FC8-A4D1-84884C9AA4E5}" type="presOf" srcId="{5BF9D75D-2B7D-496D-934E-EFDBC1347060}" destId="{0610A55B-101B-41BD-8E58-858362621CE8}" srcOrd="0" destOrd="0" presId="urn:microsoft.com/office/officeart/2005/8/layout/vList2"/>
    <dgm:cxn modelId="{F6F5FFA5-7AD8-48B7-970B-CDA0FDEF82AA}" type="presOf" srcId="{39C40ED4-90C8-4950-9C02-0E725F2A0A70}" destId="{167703A9-F541-497F-A23B-CC3ADF684D98}" srcOrd="0" destOrd="0" presId="urn:microsoft.com/office/officeart/2005/8/layout/vList2"/>
    <dgm:cxn modelId="{32A985D6-80BF-48DA-A881-F662B0B96141}" srcId="{92E4C68F-48CF-439B-B4A8-AA3D18A45DF4}" destId="{39C40ED4-90C8-4950-9C02-0E725F2A0A70}" srcOrd="2" destOrd="0" parTransId="{C9511A5D-4C97-484D-925F-2A5A715465BD}" sibTransId="{13AB660A-48FD-41B6-BF80-4F57E8141D91}"/>
    <dgm:cxn modelId="{96F096F0-79F3-403F-ACAA-E8039224687A}" type="presOf" srcId="{80B8B08D-CB4A-4650-B4EA-433DEC686D52}" destId="{4748C366-C64E-4781-876B-A5EB2CA5285D}" srcOrd="0" destOrd="0" presId="urn:microsoft.com/office/officeart/2005/8/layout/vList2"/>
    <dgm:cxn modelId="{C91E4DF5-1542-4E26-90E7-DA7F25DABCC5}" type="presOf" srcId="{92E4C68F-48CF-439B-B4A8-AA3D18A45DF4}" destId="{9C4D52C9-03EC-4160-8289-F155EC167384}" srcOrd="0" destOrd="0" presId="urn:microsoft.com/office/officeart/2005/8/layout/vList2"/>
    <dgm:cxn modelId="{6035D5F6-55F5-4DBD-BB6F-24EA9469845B}" srcId="{92E4C68F-48CF-439B-B4A8-AA3D18A45DF4}" destId="{5ABB727A-DF63-4078-B2D1-C75F95D41BA0}" srcOrd="1" destOrd="0" parTransId="{E1D8A0D9-B5E9-4111-8D69-23297CE86169}" sibTransId="{327C5EDF-8BD2-45E4-B1C2-E0180089513C}"/>
    <dgm:cxn modelId="{B8E07E08-867B-40BF-9AF9-D6BA867A4FDD}" type="presParOf" srcId="{9C4D52C9-03EC-4160-8289-F155EC167384}" destId="{4748C366-C64E-4781-876B-A5EB2CA5285D}" srcOrd="0" destOrd="0" presId="urn:microsoft.com/office/officeart/2005/8/layout/vList2"/>
    <dgm:cxn modelId="{0B3B3831-3945-42E4-AB1A-9586FC591D70}" type="presParOf" srcId="{9C4D52C9-03EC-4160-8289-F155EC167384}" destId="{49FEE127-D750-4FDA-82DC-AA93351C9BE6}" srcOrd="1" destOrd="0" presId="urn:microsoft.com/office/officeart/2005/8/layout/vList2"/>
    <dgm:cxn modelId="{DB8CD2C6-D1A5-45FE-82E7-8AD1994DD511}" type="presParOf" srcId="{9C4D52C9-03EC-4160-8289-F155EC167384}" destId="{D9C246FA-7202-4814-A1EC-44589CA036AF}" srcOrd="2" destOrd="0" presId="urn:microsoft.com/office/officeart/2005/8/layout/vList2"/>
    <dgm:cxn modelId="{D2403C34-C606-4450-8179-DF19A7062005}" type="presParOf" srcId="{9C4D52C9-03EC-4160-8289-F155EC167384}" destId="{8F246EF7-3D79-4DD2-B409-B54D1AA343CA}" srcOrd="3" destOrd="0" presId="urn:microsoft.com/office/officeart/2005/8/layout/vList2"/>
    <dgm:cxn modelId="{0320FF6B-DA79-4465-852D-EB774F420BED}" type="presParOf" srcId="{9C4D52C9-03EC-4160-8289-F155EC167384}" destId="{167703A9-F541-497F-A23B-CC3ADF684D98}" srcOrd="4" destOrd="0" presId="urn:microsoft.com/office/officeart/2005/8/layout/vList2"/>
    <dgm:cxn modelId="{B1E7212C-416C-4C70-8E5A-C17D2F445A28}" type="presParOf" srcId="{9C4D52C9-03EC-4160-8289-F155EC167384}" destId="{2594CF6F-945E-4E9B-9552-9B00FC1AA91C}" srcOrd="5" destOrd="0" presId="urn:microsoft.com/office/officeart/2005/8/layout/vList2"/>
    <dgm:cxn modelId="{8D13F3AE-20C5-4F9D-9153-4F27806EB5A9}" type="presParOf" srcId="{9C4D52C9-03EC-4160-8289-F155EC167384}" destId="{0610A55B-101B-41BD-8E58-858362621CE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08AE5-24B0-4FA9-84DD-1FDD7C4BF81F}"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86EE5721-F2E3-452E-8662-C81C5017A28C}">
      <dgm:prSet/>
      <dgm:spPr/>
      <dgm:t>
        <a:bodyPr/>
        <a:lstStyle/>
        <a:p>
          <a:r>
            <a:rPr lang="en-US"/>
            <a:t>• Empleador: Garantizar condiciones seguras</a:t>
          </a:r>
        </a:p>
      </dgm:t>
    </dgm:pt>
    <dgm:pt modelId="{27BAF8C0-D19B-42FC-BFD5-9203773806D3}" type="parTrans" cxnId="{077B186F-9B25-4BAD-A3B1-6A07E386A1F6}">
      <dgm:prSet/>
      <dgm:spPr/>
      <dgm:t>
        <a:bodyPr/>
        <a:lstStyle/>
        <a:p>
          <a:endParaRPr lang="en-US"/>
        </a:p>
      </dgm:t>
    </dgm:pt>
    <dgm:pt modelId="{CEE2A1C0-742D-4D4D-9AB6-0662C37F3162}" type="sibTrans" cxnId="{077B186F-9B25-4BAD-A3B1-6A07E386A1F6}">
      <dgm:prSet/>
      <dgm:spPr/>
      <dgm:t>
        <a:bodyPr/>
        <a:lstStyle/>
        <a:p>
          <a:endParaRPr lang="en-US"/>
        </a:p>
      </dgm:t>
    </dgm:pt>
    <dgm:pt modelId="{1DFEF77A-48DC-44BB-B06C-626394BAABD3}">
      <dgm:prSet/>
      <dgm:spPr/>
      <dgm:t>
        <a:bodyPr/>
        <a:lstStyle/>
        <a:p>
          <a:r>
            <a:rPr lang="en-US"/>
            <a:t>• Trabajador: Cumplir con normas de seguridad</a:t>
          </a:r>
        </a:p>
      </dgm:t>
    </dgm:pt>
    <dgm:pt modelId="{9C7A6DA6-AB79-4C55-BFD9-6BFAB4028211}" type="parTrans" cxnId="{9AEB764F-774E-4301-98A2-888B14631AC3}">
      <dgm:prSet/>
      <dgm:spPr/>
      <dgm:t>
        <a:bodyPr/>
        <a:lstStyle/>
        <a:p>
          <a:endParaRPr lang="en-US"/>
        </a:p>
      </dgm:t>
    </dgm:pt>
    <dgm:pt modelId="{6E804921-C498-42E9-AD18-11FD218EC3C2}" type="sibTrans" cxnId="{9AEB764F-774E-4301-98A2-888B14631AC3}">
      <dgm:prSet/>
      <dgm:spPr/>
      <dgm:t>
        <a:bodyPr/>
        <a:lstStyle/>
        <a:p>
          <a:endParaRPr lang="en-US"/>
        </a:p>
      </dgm:t>
    </dgm:pt>
    <dgm:pt modelId="{B7071C9A-10BE-4255-BEC0-958EEA42A52F}">
      <dgm:prSet/>
      <dgm:spPr/>
      <dgm:t>
        <a:bodyPr/>
        <a:lstStyle/>
        <a:p>
          <a:r>
            <a:rPr lang="en-US"/>
            <a:t>• ARL: Apoyar la gestión de riesgos</a:t>
          </a:r>
        </a:p>
      </dgm:t>
    </dgm:pt>
    <dgm:pt modelId="{651CEE23-8307-4163-9960-A297B41408A3}" type="parTrans" cxnId="{6931ACF6-0FBC-481C-908C-4FC4657578C2}">
      <dgm:prSet/>
      <dgm:spPr/>
      <dgm:t>
        <a:bodyPr/>
        <a:lstStyle/>
        <a:p>
          <a:endParaRPr lang="en-US"/>
        </a:p>
      </dgm:t>
    </dgm:pt>
    <dgm:pt modelId="{71E95059-46CF-47B4-8FE1-1224A7D4BC87}" type="sibTrans" cxnId="{6931ACF6-0FBC-481C-908C-4FC4657578C2}">
      <dgm:prSet/>
      <dgm:spPr/>
      <dgm:t>
        <a:bodyPr/>
        <a:lstStyle/>
        <a:p>
          <a:endParaRPr lang="en-US"/>
        </a:p>
      </dgm:t>
    </dgm:pt>
    <dgm:pt modelId="{A9467096-230F-48A5-8221-1675DBD6560C}" type="pres">
      <dgm:prSet presAssocID="{03808AE5-24B0-4FA9-84DD-1FDD7C4BF81F}" presName="vert0" presStyleCnt="0">
        <dgm:presLayoutVars>
          <dgm:dir/>
          <dgm:animOne val="branch"/>
          <dgm:animLvl val="lvl"/>
        </dgm:presLayoutVars>
      </dgm:prSet>
      <dgm:spPr/>
    </dgm:pt>
    <dgm:pt modelId="{6A8C2B27-70D1-4D29-B55D-7F5C14358B67}" type="pres">
      <dgm:prSet presAssocID="{86EE5721-F2E3-452E-8662-C81C5017A28C}" presName="thickLine" presStyleLbl="alignNode1" presStyleIdx="0" presStyleCnt="3"/>
      <dgm:spPr/>
    </dgm:pt>
    <dgm:pt modelId="{857351A3-853B-4879-9F64-58B6EFA6BD42}" type="pres">
      <dgm:prSet presAssocID="{86EE5721-F2E3-452E-8662-C81C5017A28C}" presName="horz1" presStyleCnt="0"/>
      <dgm:spPr/>
    </dgm:pt>
    <dgm:pt modelId="{C8AB3D73-8318-4A3B-A434-49B4D9317F49}" type="pres">
      <dgm:prSet presAssocID="{86EE5721-F2E3-452E-8662-C81C5017A28C}" presName="tx1" presStyleLbl="revTx" presStyleIdx="0" presStyleCnt="3"/>
      <dgm:spPr/>
    </dgm:pt>
    <dgm:pt modelId="{AC938CB1-B7EF-4AA1-9CA3-CE815C5C7A2F}" type="pres">
      <dgm:prSet presAssocID="{86EE5721-F2E3-452E-8662-C81C5017A28C}" presName="vert1" presStyleCnt="0"/>
      <dgm:spPr/>
    </dgm:pt>
    <dgm:pt modelId="{8A588F25-5278-48D5-9617-DD089B303280}" type="pres">
      <dgm:prSet presAssocID="{1DFEF77A-48DC-44BB-B06C-626394BAABD3}" presName="thickLine" presStyleLbl="alignNode1" presStyleIdx="1" presStyleCnt="3"/>
      <dgm:spPr/>
    </dgm:pt>
    <dgm:pt modelId="{B358EFD3-D2CD-4217-B287-D306EA322C07}" type="pres">
      <dgm:prSet presAssocID="{1DFEF77A-48DC-44BB-B06C-626394BAABD3}" presName="horz1" presStyleCnt="0"/>
      <dgm:spPr/>
    </dgm:pt>
    <dgm:pt modelId="{19E4E04A-582B-40AA-9CDA-8F114FE8E1EF}" type="pres">
      <dgm:prSet presAssocID="{1DFEF77A-48DC-44BB-B06C-626394BAABD3}" presName="tx1" presStyleLbl="revTx" presStyleIdx="1" presStyleCnt="3"/>
      <dgm:spPr/>
    </dgm:pt>
    <dgm:pt modelId="{EAA56E96-3109-4351-8D15-5902C837E965}" type="pres">
      <dgm:prSet presAssocID="{1DFEF77A-48DC-44BB-B06C-626394BAABD3}" presName="vert1" presStyleCnt="0"/>
      <dgm:spPr/>
    </dgm:pt>
    <dgm:pt modelId="{71A93FDB-3006-494D-B641-17EDA809DD11}" type="pres">
      <dgm:prSet presAssocID="{B7071C9A-10BE-4255-BEC0-958EEA42A52F}" presName="thickLine" presStyleLbl="alignNode1" presStyleIdx="2" presStyleCnt="3"/>
      <dgm:spPr/>
    </dgm:pt>
    <dgm:pt modelId="{B0997188-60EA-4186-BFE9-A514EFD4CD43}" type="pres">
      <dgm:prSet presAssocID="{B7071C9A-10BE-4255-BEC0-958EEA42A52F}" presName="horz1" presStyleCnt="0"/>
      <dgm:spPr/>
    </dgm:pt>
    <dgm:pt modelId="{78A3DDAA-2D64-4C41-B1E8-E179DCEFC8AE}" type="pres">
      <dgm:prSet presAssocID="{B7071C9A-10BE-4255-BEC0-958EEA42A52F}" presName="tx1" presStyleLbl="revTx" presStyleIdx="2" presStyleCnt="3"/>
      <dgm:spPr/>
    </dgm:pt>
    <dgm:pt modelId="{0274E4CA-2375-4033-BB6E-CFB223D2F36A}" type="pres">
      <dgm:prSet presAssocID="{B7071C9A-10BE-4255-BEC0-958EEA42A52F}" presName="vert1" presStyleCnt="0"/>
      <dgm:spPr/>
    </dgm:pt>
  </dgm:ptLst>
  <dgm:cxnLst>
    <dgm:cxn modelId="{68B8EE4C-A6DF-4FFA-BE9E-25480A4A6E5A}" type="presOf" srcId="{86EE5721-F2E3-452E-8662-C81C5017A28C}" destId="{C8AB3D73-8318-4A3B-A434-49B4D9317F49}" srcOrd="0" destOrd="0" presId="urn:microsoft.com/office/officeart/2008/layout/LinedList"/>
    <dgm:cxn modelId="{077B186F-9B25-4BAD-A3B1-6A07E386A1F6}" srcId="{03808AE5-24B0-4FA9-84DD-1FDD7C4BF81F}" destId="{86EE5721-F2E3-452E-8662-C81C5017A28C}" srcOrd="0" destOrd="0" parTransId="{27BAF8C0-D19B-42FC-BFD5-9203773806D3}" sibTransId="{CEE2A1C0-742D-4D4D-9AB6-0662C37F3162}"/>
    <dgm:cxn modelId="{9AEB764F-774E-4301-98A2-888B14631AC3}" srcId="{03808AE5-24B0-4FA9-84DD-1FDD7C4BF81F}" destId="{1DFEF77A-48DC-44BB-B06C-626394BAABD3}" srcOrd="1" destOrd="0" parTransId="{9C7A6DA6-AB79-4C55-BFD9-6BFAB4028211}" sibTransId="{6E804921-C498-42E9-AD18-11FD218EC3C2}"/>
    <dgm:cxn modelId="{DEA08389-A7FF-4C0E-B02D-712E5979A764}" type="presOf" srcId="{1DFEF77A-48DC-44BB-B06C-626394BAABD3}" destId="{19E4E04A-582B-40AA-9CDA-8F114FE8E1EF}" srcOrd="0" destOrd="0" presId="urn:microsoft.com/office/officeart/2008/layout/LinedList"/>
    <dgm:cxn modelId="{D20E6AC5-4D13-4102-813B-3D73EF6418E6}" type="presOf" srcId="{03808AE5-24B0-4FA9-84DD-1FDD7C4BF81F}" destId="{A9467096-230F-48A5-8221-1675DBD6560C}" srcOrd="0" destOrd="0" presId="urn:microsoft.com/office/officeart/2008/layout/LinedList"/>
    <dgm:cxn modelId="{1A43F8F0-234B-4AD9-93C7-24C47E8EAA20}" type="presOf" srcId="{B7071C9A-10BE-4255-BEC0-958EEA42A52F}" destId="{78A3DDAA-2D64-4C41-B1E8-E179DCEFC8AE}" srcOrd="0" destOrd="0" presId="urn:microsoft.com/office/officeart/2008/layout/LinedList"/>
    <dgm:cxn modelId="{6931ACF6-0FBC-481C-908C-4FC4657578C2}" srcId="{03808AE5-24B0-4FA9-84DD-1FDD7C4BF81F}" destId="{B7071C9A-10BE-4255-BEC0-958EEA42A52F}" srcOrd="2" destOrd="0" parTransId="{651CEE23-8307-4163-9960-A297B41408A3}" sibTransId="{71E95059-46CF-47B4-8FE1-1224A7D4BC87}"/>
    <dgm:cxn modelId="{1651394B-5740-48B7-9F53-6D83E22A35FB}" type="presParOf" srcId="{A9467096-230F-48A5-8221-1675DBD6560C}" destId="{6A8C2B27-70D1-4D29-B55D-7F5C14358B67}" srcOrd="0" destOrd="0" presId="urn:microsoft.com/office/officeart/2008/layout/LinedList"/>
    <dgm:cxn modelId="{8758214C-ACE2-43E2-B280-0AEF9A3D75B6}" type="presParOf" srcId="{A9467096-230F-48A5-8221-1675DBD6560C}" destId="{857351A3-853B-4879-9F64-58B6EFA6BD42}" srcOrd="1" destOrd="0" presId="urn:microsoft.com/office/officeart/2008/layout/LinedList"/>
    <dgm:cxn modelId="{294D4DB7-3A35-4522-8E5D-5941920403FE}" type="presParOf" srcId="{857351A3-853B-4879-9F64-58B6EFA6BD42}" destId="{C8AB3D73-8318-4A3B-A434-49B4D9317F49}" srcOrd="0" destOrd="0" presId="urn:microsoft.com/office/officeart/2008/layout/LinedList"/>
    <dgm:cxn modelId="{593B79C9-D5B3-4EE9-AAB0-206C80D912B3}" type="presParOf" srcId="{857351A3-853B-4879-9F64-58B6EFA6BD42}" destId="{AC938CB1-B7EF-4AA1-9CA3-CE815C5C7A2F}" srcOrd="1" destOrd="0" presId="urn:microsoft.com/office/officeart/2008/layout/LinedList"/>
    <dgm:cxn modelId="{7C144C71-F7DF-4A5E-825E-F31EB9D7A595}" type="presParOf" srcId="{A9467096-230F-48A5-8221-1675DBD6560C}" destId="{8A588F25-5278-48D5-9617-DD089B303280}" srcOrd="2" destOrd="0" presId="urn:microsoft.com/office/officeart/2008/layout/LinedList"/>
    <dgm:cxn modelId="{B41A0AAF-D5E4-4B09-968A-D4CDA5672CD9}" type="presParOf" srcId="{A9467096-230F-48A5-8221-1675DBD6560C}" destId="{B358EFD3-D2CD-4217-B287-D306EA322C07}" srcOrd="3" destOrd="0" presId="urn:microsoft.com/office/officeart/2008/layout/LinedList"/>
    <dgm:cxn modelId="{0263D0CD-4A5D-4860-98E3-8D5E8C78A580}" type="presParOf" srcId="{B358EFD3-D2CD-4217-B287-D306EA322C07}" destId="{19E4E04A-582B-40AA-9CDA-8F114FE8E1EF}" srcOrd="0" destOrd="0" presId="urn:microsoft.com/office/officeart/2008/layout/LinedList"/>
    <dgm:cxn modelId="{4ED85CE3-29D7-47A8-9780-66E3AB5D61C8}" type="presParOf" srcId="{B358EFD3-D2CD-4217-B287-D306EA322C07}" destId="{EAA56E96-3109-4351-8D15-5902C837E965}" srcOrd="1" destOrd="0" presId="urn:microsoft.com/office/officeart/2008/layout/LinedList"/>
    <dgm:cxn modelId="{EB540DD6-7D11-435F-B198-76F8D89CA856}" type="presParOf" srcId="{A9467096-230F-48A5-8221-1675DBD6560C}" destId="{71A93FDB-3006-494D-B641-17EDA809DD11}" srcOrd="4" destOrd="0" presId="urn:microsoft.com/office/officeart/2008/layout/LinedList"/>
    <dgm:cxn modelId="{B202191A-5199-4D57-B48A-0B0FCEB6877D}" type="presParOf" srcId="{A9467096-230F-48A5-8221-1675DBD6560C}" destId="{B0997188-60EA-4186-BFE9-A514EFD4CD43}" srcOrd="5" destOrd="0" presId="urn:microsoft.com/office/officeart/2008/layout/LinedList"/>
    <dgm:cxn modelId="{501C28FC-F07A-407F-A473-B4A92FEA5FBF}" type="presParOf" srcId="{B0997188-60EA-4186-BFE9-A514EFD4CD43}" destId="{78A3DDAA-2D64-4C41-B1E8-E179DCEFC8AE}" srcOrd="0" destOrd="0" presId="urn:microsoft.com/office/officeart/2008/layout/LinedList"/>
    <dgm:cxn modelId="{8A4C3813-A931-4827-BA44-B54C2C81CBC3}" type="presParOf" srcId="{B0997188-60EA-4186-BFE9-A514EFD4CD43}" destId="{0274E4CA-2375-4033-BB6E-CFB223D2F3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AD0CF-4ABF-44BD-81DB-3C162AC4183D}"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95967BC5-BD18-420E-B872-CF0E1E68C9D6}">
      <dgm:prSet/>
      <dgm:spPr/>
      <dgm:t>
        <a:bodyPr/>
        <a:lstStyle/>
        <a:p>
          <a:r>
            <a:rPr lang="es-MX" b="0" i="0"/>
            <a:t>En abril de 2019, las empresas deben tener funcionando el Sistema de Gestión de Seguridad y Salud en el Trabajo, conforme al </a:t>
          </a:r>
          <a:r>
            <a:rPr lang="es-MX" b="1" i="0"/>
            <a:t>Decreto 1072 de 2015 </a:t>
          </a:r>
          <a:r>
            <a:rPr lang="es-MX" b="0" i="0"/>
            <a:t>(2.2.4.6). Luego de cinco fases anteriores, a partir de abril de 2019 empezará la Inspección, Vigilancia y Control de la implementación de este Sistema.</a:t>
          </a:r>
          <a:endParaRPr lang="en-US"/>
        </a:p>
      </dgm:t>
    </dgm:pt>
    <dgm:pt modelId="{266C9FCC-3C36-4A2F-8E16-884FA0B6F1BB}" type="parTrans" cxnId="{FFBCFE70-B05A-4523-86AC-E601D5D16E17}">
      <dgm:prSet/>
      <dgm:spPr/>
      <dgm:t>
        <a:bodyPr/>
        <a:lstStyle/>
        <a:p>
          <a:endParaRPr lang="en-US"/>
        </a:p>
      </dgm:t>
    </dgm:pt>
    <dgm:pt modelId="{B392BBA3-54D5-46B2-81F2-2E451D39ED71}" type="sibTrans" cxnId="{FFBCFE70-B05A-4523-86AC-E601D5D16E17}">
      <dgm:prSet/>
      <dgm:spPr/>
      <dgm:t>
        <a:bodyPr/>
        <a:lstStyle/>
        <a:p>
          <a:endParaRPr lang="en-US"/>
        </a:p>
      </dgm:t>
    </dgm:pt>
    <dgm:pt modelId="{D0314877-94C7-4977-A40F-DAE1F5541B41}">
      <dgm:prSet/>
      <dgm:spPr/>
      <dgm:t>
        <a:bodyPr/>
        <a:lstStyle/>
        <a:p>
          <a:r>
            <a:rPr lang="es-MX" b="0" i="0"/>
            <a:t>◥ Los líderes de SST requieren cada vez más enfocarse a un liderazgo colaborativo y con ello administrar el talento, los conceptos, ideas y el conocimiento del personal que conforman integralmente el equipo.</a:t>
          </a:r>
          <a:endParaRPr lang="en-US"/>
        </a:p>
      </dgm:t>
    </dgm:pt>
    <dgm:pt modelId="{C5FDA540-11AF-46C8-B696-B5CD3AF47099}" type="parTrans" cxnId="{91B4837C-F8DA-4929-A5F5-7E9F788E305F}">
      <dgm:prSet/>
      <dgm:spPr/>
      <dgm:t>
        <a:bodyPr/>
        <a:lstStyle/>
        <a:p>
          <a:endParaRPr lang="en-US"/>
        </a:p>
      </dgm:t>
    </dgm:pt>
    <dgm:pt modelId="{DB415185-24B0-4387-AD1B-FDF544F586FC}" type="sibTrans" cxnId="{91B4837C-F8DA-4929-A5F5-7E9F788E305F}">
      <dgm:prSet/>
      <dgm:spPr/>
      <dgm:t>
        <a:bodyPr/>
        <a:lstStyle/>
        <a:p>
          <a:endParaRPr lang="en-US"/>
        </a:p>
      </dgm:t>
    </dgm:pt>
    <dgm:pt modelId="{572A8B04-7881-46B5-AC64-E3B782AB2160}">
      <dgm:prSet/>
      <dgm:spPr/>
      <dgm:t>
        <a:bodyPr/>
        <a:lstStyle/>
        <a:p>
          <a:r>
            <a:rPr lang="es-MX" b="0" i="0"/>
            <a:t>las personas son más conscientes de buscar lugares de trabajo donde no solo reciban un salario mensual. Ellos buscan trabajar en espacios donde exista equilibrio entre su vida personal y laboral y así desarrollar temas paralelos a su trabajo.</a:t>
          </a:r>
          <a:endParaRPr lang="en-US"/>
        </a:p>
      </dgm:t>
    </dgm:pt>
    <dgm:pt modelId="{04582218-DC6E-4C78-85E2-82A4AAD50376}" type="parTrans" cxnId="{BA349900-0405-4C08-A05A-91AA25F7F704}">
      <dgm:prSet/>
      <dgm:spPr/>
      <dgm:t>
        <a:bodyPr/>
        <a:lstStyle/>
        <a:p>
          <a:endParaRPr lang="en-US"/>
        </a:p>
      </dgm:t>
    </dgm:pt>
    <dgm:pt modelId="{498F65B1-85E8-40D0-BEE6-0D885BE3EE6E}" type="sibTrans" cxnId="{BA349900-0405-4C08-A05A-91AA25F7F704}">
      <dgm:prSet/>
      <dgm:spPr/>
      <dgm:t>
        <a:bodyPr/>
        <a:lstStyle/>
        <a:p>
          <a:endParaRPr lang="en-US"/>
        </a:p>
      </dgm:t>
    </dgm:pt>
    <dgm:pt modelId="{6B194674-CD64-4D0C-A491-EE552740154A}">
      <dgm:prSet/>
      <dgm:spPr/>
      <dgm:t>
        <a:bodyPr/>
        <a:lstStyle/>
        <a:p>
          <a:r>
            <a:rPr lang="es-MX"/>
            <a:t>E</a:t>
          </a:r>
          <a:r>
            <a:rPr lang="es-MX" b="0" i="0"/>
            <a:t>stratégicamente adoptar la Norma Internacional del Sistema de Gestión de la Seguridad y Salud en el Trabajo </a:t>
          </a:r>
          <a:r>
            <a:rPr lang="es-MX" b="1" i="0"/>
            <a:t>ISO 45001:2018</a:t>
          </a:r>
          <a:r>
            <a:rPr lang="es-MX" b="0" i="0"/>
            <a:t>, buscando fortalecer la alineación de los objetivos estratégicos de la compañía con los objetivos previstos de SST.</a:t>
          </a:r>
          <a:endParaRPr lang="en-US"/>
        </a:p>
      </dgm:t>
    </dgm:pt>
    <dgm:pt modelId="{884ACDC6-628C-43B6-952C-CD7D55BEB8D1}" type="parTrans" cxnId="{0FA88977-2E15-4E8A-8AE8-1E7B695CD6F1}">
      <dgm:prSet/>
      <dgm:spPr/>
      <dgm:t>
        <a:bodyPr/>
        <a:lstStyle/>
        <a:p>
          <a:endParaRPr lang="en-US"/>
        </a:p>
      </dgm:t>
    </dgm:pt>
    <dgm:pt modelId="{8CA7B569-460F-402C-ACCD-7EC33D5F1A46}" type="sibTrans" cxnId="{0FA88977-2E15-4E8A-8AE8-1E7B695CD6F1}">
      <dgm:prSet/>
      <dgm:spPr/>
      <dgm:t>
        <a:bodyPr/>
        <a:lstStyle/>
        <a:p>
          <a:endParaRPr lang="en-US"/>
        </a:p>
      </dgm:t>
    </dgm:pt>
    <dgm:pt modelId="{62099F3B-E60F-45EC-9D0A-D2B0D44C92D8}" type="pres">
      <dgm:prSet presAssocID="{592AD0CF-4ABF-44BD-81DB-3C162AC4183D}" presName="matrix" presStyleCnt="0">
        <dgm:presLayoutVars>
          <dgm:chMax val="1"/>
          <dgm:dir/>
          <dgm:resizeHandles val="exact"/>
        </dgm:presLayoutVars>
      </dgm:prSet>
      <dgm:spPr/>
    </dgm:pt>
    <dgm:pt modelId="{705F3805-2087-4379-B9F4-C08B46700768}" type="pres">
      <dgm:prSet presAssocID="{592AD0CF-4ABF-44BD-81DB-3C162AC4183D}" presName="diamond" presStyleLbl="bgShp" presStyleIdx="0" presStyleCnt="1"/>
      <dgm:spPr/>
    </dgm:pt>
    <dgm:pt modelId="{F63DC22A-1EE0-463E-AB8D-6F7C95E700CC}" type="pres">
      <dgm:prSet presAssocID="{592AD0CF-4ABF-44BD-81DB-3C162AC4183D}" presName="quad1" presStyleLbl="node1" presStyleIdx="0" presStyleCnt="4">
        <dgm:presLayoutVars>
          <dgm:chMax val="0"/>
          <dgm:chPref val="0"/>
          <dgm:bulletEnabled val="1"/>
        </dgm:presLayoutVars>
      </dgm:prSet>
      <dgm:spPr/>
    </dgm:pt>
    <dgm:pt modelId="{C722A327-3FDB-432F-B81C-2E7F8C1652C5}" type="pres">
      <dgm:prSet presAssocID="{592AD0CF-4ABF-44BD-81DB-3C162AC4183D}" presName="quad2" presStyleLbl="node1" presStyleIdx="1" presStyleCnt="4">
        <dgm:presLayoutVars>
          <dgm:chMax val="0"/>
          <dgm:chPref val="0"/>
          <dgm:bulletEnabled val="1"/>
        </dgm:presLayoutVars>
      </dgm:prSet>
      <dgm:spPr/>
    </dgm:pt>
    <dgm:pt modelId="{EFF8E382-BB48-41FB-A956-C3F4F10C9115}" type="pres">
      <dgm:prSet presAssocID="{592AD0CF-4ABF-44BD-81DB-3C162AC4183D}" presName="quad3" presStyleLbl="node1" presStyleIdx="2" presStyleCnt="4">
        <dgm:presLayoutVars>
          <dgm:chMax val="0"/>
          <dgm:chPref val="0"/>
          <dgm:bulletEnabled val="1"/>
        </dgm:presLayoutVars>
      </dgm:prSet>
      <dgm:spPr/>
    </dgm:pt>
    <dgm:pt modelId="{BDED3FF6-CFA1-4BF5-9AAA-B4A0D973637A}" type="pres">
      <dgm:prSet presAssocID="{592AD0CF-4ABF-44BD-81DB-3C162AC4183D}" presName="quad4" presStyleLbl="node1" presStyleIdx="3" presStyleCnt="4">
        <dgm:presLayoutVars>
          <dgm:chMax val="0"/>
          <dgm:chPref val="0"/>
          <dgm:bulletEnabled val="1"/>
        </dgm:presLayoutVars>
      </dgm:prSet>
      <dgm:spPr/>
    </dgm:pt>
  </dgm:ptLst>
  <dgm:cxnLst>
    <dgm:cxn modelId="{BA349900-0405-4C08-A05A-91AA25F7F704}" srcId="{592AD0CF-4ABF-44BD-81DB-3C162AC4183D}" destId="{572A8B04-7881-46B5-AC64-E3B782AB2160}" srcOrd="2" destOrd="0" parTransId="{04582218-DC6E-4C78-85E2-82A4AAD50376}" sibTransId="{498F65B1-85E8-40D0-BEE6-0D885BE3EE6E}"/>
    <dgm:cxn modelId="{4E455010-3892-4A1F-8532-1B9C9D1990AC}" type="presOf" srcId="{592AD0CF-4ABF-44BD-81DB-3C162AC4183D}" destId="{62099F3B-E60F-45EC-9D0A-D2B0D44C92D8}" srcOrd="0" destOrd="0" presId="urn:microsoft.com/office/officeart/2005/8/layout/matrix3"/>
    <dgm:cxn modelId="{D8C2E234-0AD4-4544-8F12-F589F16CFEAB}" type="presOf" srcId="{572A8B04-7881-46B5-AC64-E3B782AB2160}" destId="{EFF8E382-BB48-41FB-A956-C3F4F10C9115}" srcOrd="0" destOrd="0" presId="urn:microsoft.com/office/officeart/2005/8/layout/matrix3"/>
    <dgm:cxn modelId="{A23A5A70-24C9-49D8-96F0-0A32A09FC27D}" type="presOf" srcId="{95967BC5-BD18-420E-B872-CF0E1E68C9D6}" destId="{F63DC22A-1EE0-463E-AB8D-6F7C95E700CC}" srcOrd="0" destOrd="0" presId="urn:microsoft.com/office/officeart/2005/8/layout/matrix3"/>
    <dgm:cxn modelId="{FFBCFE70-B05A-4523-86AC-E601D5D16E17}" srcId="{592AD0CF-4ABF-44BD-81DB-3C162AC4183D}" destId="{95967BC5-BD18-420E-B872-CF0E1E68C9D6}" srcOrd="0" destOrd="0" parTransId="{266C9FCC-3C36-4A2F-8E16-884FA0B6F1BB}" sibTransId="{B392BBA3-54D5-46B2-81F2-2E451D39ED71}"/>
    <dgm:cxn modelId="{0FA88977-2E15-4E8A-8AE8-1E7B695CD6F1}" srcId="{592AD0CF-4ABF-44BD-81DB-3C162AC4183D}" destId="{6B194674-CD64-4D0C-A491-EE552740154A}" srcOrd="3" destOrd="0" parTransId="{884ACDC6-628C-43B6-952C-CD7D55BEB8D1}" sibTransId="{8CA7B569-460F-402C-ACCD-7EC33D5F1A46}"/>
    <dgm:cxn modelId="{91B4837C-F8DA-4929-A5F5-7E9F788E305F}" srcId="{592AD0CF-4ABF-44BD-81DB-3C162AC4183D}" destId="{D0314877-94C7-4977-A40F-DAE1F5541B41}" srcOrd="1" destOrd="0" parTransId="{C5FDA540-11AF-46C8-B696-B5CD3AF47099}" sibTransId="{DB415185-24B0-4387-AD1B-FDF544F586FC}"/>
    <dgm:cxn modelId="{2ECB7581-982E-4674-BD51-A8F7EF930645}" type="presOf" srcId="{6B194674-CD64-4D0C-A491-EE552740154A}" destId="{BDED3FF6-CFA1-4BF5-9AAA-B4A0D973637A}" srcOrd="0" destOrd="0" presId="urn:microsoft.com/office/officeart/2005/8/layout/matrix3"/>
    <dgm:cxn modelId="{63B53A99-C2E7-427A-BF1C-9125012AEE51}" type="presOf" srcId="{D0314877-94C7-4977-A40F-DAE1F5541B41}" destId="{C722A327-3FDB-432F-B81C-2E7F8C1652C5}" srcOrd="0" destOrd="0" presId="urn:microsoft.com/office/officeart/2005/8/layout/matrix3"/>
    <dgm:cxn modelId="{B6A33FDF-CAD4-417C-B258-4B8CEF194B38}" type="presParOf" srcId="{62099F3B-E60F-45EC-9D0A-D2B0D44C92D8}" destId="{705F3805-2087-4379-B9F4-C08B46700768}" srcOrd="0" destOrd="0" presId="urn:microsoft.com/office/officeart/2005/8/layout/matrix3"/>
    <dgm:cxn modelId="{D510C5BB-20F5-473D-B38B-5C3AACE390F1}" type="presParOf" srcId="{62099F3B-E60F-45EC-9D0A-D2B0D44C92D8}" destId="{F63DC22A-1EE0-463E-AB8D-6F7C95E700CC}" srcOrd="1" destOrd="0" presId="urn:microsoft.com/office/officeart/2005/8/layout/matrix3"/>
    <dgm:cxn modelId="{4625766E-718C-479C-8173-A80A61F6120F}" type="presParOf" srcId="{62099F3B-E60F-45EC-9D0A-D2B0D44C92D8}" destId="{C722A327-3FDB-432F-B81C-2E7F8C1652C5}" srcOrd="2" destOrd="0" presId="urn:microsoft.com/office/officeart/2005/8/layout/matrix3"/>
    <dgm:cxn modelId="{A3897B8D-AB09-4FE6-BCE6-94D882CBE3AA}" type="presParOf" srcId="{62099F3B-E60F-45EC-9D0A-D2B0D44C92D8}" destId="{EFF8E382-BB48-41FB-A956-C3F4F10C9115}" srcOrd="3" destOrd="0" presId="urn:microsoft.com/office/officeart/2005/8/layout/matrix3"/>
    <dgm:cxn modelId="{11644DD4-EE35-4154-AA0B-72F69A1BCD9C}" type="presParOf" srcId="{62099F3B-E60F-45EC-9D0A-D2B0D44C92D8}" destId="{BDED3FF6-CFA1-4BF5-9AAA-B4A0D973637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46D665-61EF-44C1-8046-92345D72FF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5D4B8C-9BCB-4666-AB98-8B5ECA750447}">
      <dgm:prSet/>
      <dgm:spPr/>
      <dgm:t>
        <a:bodyPr/>
        <a:lstStyle/>
        <a:p>
          <a:r>
            <a:rPr lang="es-CO"/>
            <a:t>Figura incipiente del seguro – 2 siglos después -  préstamos entre agricultores con tasas de interés entre el 0 y el 33% dependiendo del nivel de riesgo. En esa época la agricultura era base de la economía. </a:t>
          </a:r>
          <a:endParaRPr lang="en-US"/>
        </a:p>
      </dgm:t>
    </dgm:pt>
    <dgm:pt modelId="{FF5F159F-4ECF-47D8-86C1-F614A9E972B0}" type="parTrans" cxnId="{AD1DE17B-CDE1-452F-BD7D-0D5575B7EC56}">
      <dgm:prSet/>
      <dgm:spPr/>
      <dgm:t>
        <a:bodyPr/>
        <a:lstStyle/>
        <a:p>
          <a:endParaRPr lang="en-US"/>
        </a:p>
      </dgm:t>
    </dgm:pt>
    <dgm:pt modelId="{4EB49B0B-9A81-4875-8196-5F862054FA4B}" type="sibTrans" cxnId="{AD1DE17B-CDE1-452F-BD7D-0D5575B7EC56}">
      <dgm:prSet/>
      <dgm:spPr/>
      <dgm:t>
        <a:bodyPr/>
        <a:lstStyle/>
        <a:p>
          <a:endParaRPr lang="en-US"/>
        </a:p>
      </dgm:t>
    </dgm:pt>
    <dgm:pt modelId="{5C33FCDC-1126-4998-BAD1-84D6542590B6}">
      <dgm:prSet/>
      <dgm:spPr/>
      <dgm:t>
        <a:bodyPr/>
        <a:lstStyle/>
        <a:p>
          <a:r>
            <a:rPr lang="es-CO"/>
            <a:t>Siglo XVIII - Peligros en la navegación y probabilidad de que la carga llegara al lugar de destino. – Seguros marítimos. Empieza en Inglaterra. </a:t>
          </a:r>
          <a:endParaRPr lang="en-US"/>
        </a:p>
      </dgm:t>
    </dgm:pt>
    <dgm:pt modelId="{48697555-A78D-43B1-920F-C9386F3AD3AB}" type="parTrans" cxnId="{3081A291-C1BB-4C5A-9FAE-E9D7B847F292}">
      <dgm:prSet/>
      <dgm:spPr/>
      <dgm:t>
        <a:bodyPr/>
        <a:lstStyle/>
        <a:p>
          <a:endParaRPr lang="en-US"/>
        </a:p>
      </dgm:t>
    </dgm:pt>
    <dgm:pt modelId="{F4330989-1553-4DE5-8A00-F2C2FC61A2F3}" type="sibTrans" cxnId="{3081A291-C1BB-4C5A-9FAE-E9D7B847F292}">
      <dgm:prSet/>
      <dgm:spPr/>
      <dgm:t>
        <a:bodyPr/>
        <a:lstStyle/>
        <a:p>
          <a:endParaRPr lang="en-US"/>
        </a:p>
      </dgm:t>
    </dgm:pt>
    <dgm:pt modelId="{F04EBF62-194E-4903-A6FC-4C9A47C4AFF0}">
      <dgm:prSet/>
      <dgm:spPr/>
      <dgm:t>
        <a:bodyPr/>
        <a:lstStyle/>
        <a:p>
          <a:r>
            <a:rPr lang="es-CO"/>
            <a:t>Van al banco y le expresan el avaluó de la carga... Si llega al destino parten ganancias.</a:t>
          </a:r>
          <a:endParaRPr lang="en-US"/>
        </a:p>
      </dgm:t>
    </dgm:pt>
    <dgm:pt modelId="{86697787-E2FE-4F9C-9268-F96CF5439AF2}" type="parTrans" cxnId="{0E95497B-CCDA-4925-A51F-0368D80861EC}">
      <dgm:prSet/>
      <dgm:spPr/>
      <dgm:t>
        <a:bodyPr/>
        <a:lstStyle/>
        <a:p>
          <a:endParaRPr lang="en-US"/>
        </a:p>
      </dgm:t>
    </dgm:pt>
    <dgm:pt modelId="{C54763AF-9D0C-4AAD-95FA-F04F8D688933}" type="sibTrans" cxnId="{0E95497B-CCDA-4925-A51F-0368D80861EC}">
      <dgm:prSet/>
      <dgm:spPr/>
      <dgm:t>
        <a:bodyPr/>
        <a:lstStyle/>
        <a:p>
          <a:endParaRPr lang="en-US"/>
        </a:p>
      </dgm:t>
    </dgm:pt>
    <dgm:pt modelId="{A5C1324B-C1C3-452A-B165-2AA04D459F5D}" type="pres">
      <dgm:prSet presAssocID="{6446D665-61EF-44C1-8046-92345D72FF06}" presName="linear" presStyleCnt="0">
        <dgm:presLayoutVars>
          <dgm:animLvl val="lvl"/>
          <dgm:resizeHandles val="exact"/>
        </dgm:presLayoutVars>
      </dgm:prSet>
      <dgm:spPr/>
    </dgm:pt>
    <dgm:pt modelId="{09A8E770-4597-45C3-A96A-9442EE602627}" type="pres">
      <dgm:prSet presAssocID="{5B5D4B8C-9BCB-4666-AB98-8B5ECA750447}" presName="parentText" presStyleLbl="node1" presStyleIdx="0" presStyleCnt="3">
        <dgm:presLayoutVars>
          <dgm:chMax val="0"/>
          <dgm:bulletEnabled val="1"/>
        </dgm:presLayoutVars>
      </dgm:prSet>
      <dgm:spPr/>
    </dgm:pt>
    <dgm:pt modelId="{23497B25-0E99-4AE1-93E0-219DCA8FB7DF}" type="pres">
      <dgm:prSet presAssocID="{4EB49B0B-9A81-4875-8196-5F862054FA4B}" presName="spacer" presStyleCnt="0"/>
      <dgm:spPr/>
    </dgm:pt>
    <dgm:pt modelId="{EAC49D41-0051-4AAD-9FBD-D60B8CBAC101}" type="pres">
      <dgm:prSet presAssocID="{5C33FCDC-1126-4998-BAD1-84D6542590B6}" presName="parentText" presStyleLbl="node1" presStyleIdx="1" presStyleCnt="3">
        <dgm:presLayoutVars>
          <dgm:chMax val="0"/>
          <dgm:bulletEnabled val="1"/>
        </dgm:presLayoutVars>
      </dgm:prSet>
      <dgm:spPr/>
    </dgm:pt>
    <dgm:pt modelId="{DF503FDD-2669-4B64-9333-A53A11B4AE55}" type="pres">
      <dgm:prSet presAssocID="{F4330989-1553-4DE5-8A00-F2C2FC61A2F3}" presName="spacer" presStyleCnt="0"/>
      <dgm:spPr/>
    </dgm:pt>
    <dgm:pt modelId="{E0A6628E-81FB-4FF3-B93D-667B65DB8A08}" type="pres">
      <dgm:prSet presAssocID="{F04EBF62-194E-4903-A6FC-4C9A47C4AFF0}" presName="parentText" presStyleLbl="node1" presStyleIdx="2" presStyleCnt="3">
        <dgm:presLayoutVars>
          <dgm:chMax val="0"/>
          <dgm:bulletEnabled val="1"/>
        </dgm:presLayoutVars>
      </dgm:prSet>
      <dgm:spPr/>
    </dgm:pt>
  </dgm:ptLst>
  <dgm:cxnLst>
    <dgm:cxn modelId="{1A7E673F-6374-4E4D-8C05-0EFDEA8847AE}" type="presOf" srcId="{6446D665-61EF-44C1-8046-92345D72FF06}" destId="{A5C1324B-C1C3-452A-B165-2AA04D459F5D}" srcOrd="0" destOrd="0" presId="urn:microsoft.com/office/officeart/2005/8/layout/vList2"/>
    <dgm:cxn modelId="{4C3F976C-5967-4677-A6AB-C33889C66DA2}" type="presOf" srcId="{5C33FCDC-1126-4998-BAD1-84D6542590B6}" destId="{EAC49D41-0051-4AAD-9FBD-D60B8CBAC101}" srcOrd="0" destOrd="0" presId="urn:microsoft.com/office/officeart/2005/8/layout/vList2"/>
    <dgm:cxn modelId="{0E95497B-CCDA-4925-A51F-0368D80861EC}" srcId="{6446D665-61EF-44C1-8046-92345D72FF06}" destId="{F04EBF62-194E-4903-A6FC-4C9A47C4AFF0}" srcOrd="2" destOrd="0" parTransId="{86697787-E2FE-4F9C-9268-F96CF5439AF2}" sibTransId="{C54763AF-9D0C-4AAD-95FA-F04F8D688933}"/>
    <dgm:cxn modelId="{AD1DE17B-CDE1-452F-BD7D-0D5575B7EC56}" srcId="{6446D665-61EF-44C1-8046-92345D72FF06}" destId="{5B5D4B8C-9BCB-4666-AB98-8B5ECA750447}" srcOrd="0" destOrd="0" parTransId="{FF5F159F-4ECF-47D8-86C1-F614A9E972B0}" sibTransId="{4EB49B0B-9A81-4875-8196-5F862054FA4B}"/>
    <dgm:cxn modelId="{3081A291-C1BB-4C5A-9FAE-E9D7B847F292}" srcId="{6446D665-61EF-44C1-8046-92345D72FF06}" destId="{5C33FCDC-1126-4998-BAD1-84D6542590B6}" srcOrd="1" destOrd="0" parTransId="{48697555-A78D-43B1-920F-C9386F3AD3AB}" sibTransId="{F4330989-1553-4DE5-8A00-F2C2FC61A2F3}"/>
    <dgm:cxn modelId="{A9BF6CA7-4F14-4115-A2BB-3EC787D5EA59}" type="presOf" srcId="{5B5D4B8C-9BCB-4666-AB98-8B5ECA750447}" destId="{09A8E770-4597-45C3-A96A-9442EE602627}" srcOrd="0" destOrd="0" presId="urn:microsoft.com/office/officeart/2005/8/layout/vList2"/>
    <dgm:cxn modelId="{255AF7F2-A2E6-4A0C-8FA2-06F05857EE27}" type="presOf" srcId="{F04EBF62-194E-4903-A6FC-4C9A47C4AFF0}" destId="{E0A6628E-81FB-4FF3-B93D-667B65DB8A08}" srcOrd="0" destOrd="0" presId="urn:microsoft.com/office/officeart/2005/8/layout/vList2"/>
    <dgm:cxn modelId="{C99BC662-0BA9-4A58-9373-7D379D007D88}" type="presParOf" srcId="{A5C1324B-C1C3-452A-B165-2AA04D459F5D}" destId="{09A8E770-4597-45C3-A96A-9442EE602627}" srcOrd="0" destOrd="0" presId="urn:microsoft.com/office/officeart/2005/8/layout/vList2"/>
    <dgm:cxn modelId="{AE0318A6-DF01-4AA4-A3E1-CE65359F014E}" type="presParOf" srcId="{A5C1324B-C1C3-452A-B165-2AA04D459F5D}" destId="{23497B25-0E99-4AE1-93E0-219DCA8FB7DF}" srcOrd="1" destOrd="0" presId="urn:microsoft.com/office/officeart/2005/8/layout/vList2"/>
    <dgm:cxn modelId="{670E7AA7-7641-4544-935D-6E7A61A20CAF}" type="presParOf" srcId="{A5C1324B-C1C3-452A-B165-2AA04D459F5D}" destId="{EAC49D41-0051-4AAD-9FBD-D60B8CBAC101}" srcOrd="2" destOrd="0" presId="urn:microsoft.com/office/officeart/2005/8/layout/vList2"/>
    <dgm:cxn modelId="{4154BC2B-FE5E-48BF-B996-700DC2AC9DB3}" type="presParOf" srcId="{A5C1324B-C1C3-452A-B165-2AA04D459F5D}" destId="{DF503FDD-2669-4B64-9333-A53A11B4AE55}" srcOrd="3" destOrd="0" presId="urn:microsoft.com/office/officeart/2005/8/layout/vList2"/>
    <dgm:cxn modelId="{52C5FA0B-30D7-4B53-98DD-C30A29BC9892}" type="presParOf" srcId="{A5C1324B-C1C3-452A-B165-2AA04D459F5D}" destId="{E0A6628E-81FB-4FF3-B93D-667B65DB8A0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82648-F775-4F5B-B6F6-FE2FB638DE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E17FFD-6EE3-4122-A3A4-B1500256A5FC}">
      <dgm:prSet/>
      <dgm:spPr/>
      <dgm:t>
        <a:bodyPr/>
        <a:lstStyle/>
        <a:p>
          <a:r>
            <a:rPr lang="es-CO"/>
            <a:t>Siglo XX – 1920: </a:t>
          </a:r>
          <a:r>
            <a:rPr lang="es-CO" b="1"/>
            <a:t>Maduración con la administración de seguros.</a:t>
          </a:r>
          <a:r>
            <a:rPr lang="es-CO"/>
            <a:t> Se consolida el seguro como tal. Deja de ser exclusiva o informal.</a:t>
          </a:r>
          <a:endParaRPr lang="en-US"/>
        </a:p>
      </dgm:t>
    </dgm:pt>
    <dgm:pt modelId="{6703332E-E905-46C9-90B6-ABDF27E9652D}" type="parTrans" cxnId="{1BD9E76B-EEF2-432E-A095-481E87916B41}">
      <dgm:prSet/>
      <dgm:spPr/>
      <dgm:t>
        <a:bodyPr/>
        <a:lstStyle/>
        <a:p>
          <a:endParaRPr lang="en-US"/>
        </a:p>
      </dgm:t>
    </dgm:pt>
    <dgm:pt modelId="{F504BEEC-7F12-410F-AF9B-DDC1E74FF588}" type="sibTrans" cxnId="{1BD9E76B-EEF2-432E-A095-481E87916B41}">
      <dgm:prSet/>
      <dgm:spPr/>
      <dgm:t>
        <a:bodyPr/>
        <a:lstStyle/>
        <a:p>
          <a:endParaRPr lang="en-US"/>
        </a:p>
      </dgm:t>
    </dgm:pt>
    <dgm:pt modelId="{166CE66B-3F01-42FE-BA44-4EE6378156FA}">
      <dgm:prSet/>
      <dgm:spPr/>
      <dgm:t>
        <a:bodyPr/>
        <a:lstStyle/>
        <a:p>
          <a:r>
            <a:rPr lang="es-CO"/>
            <a:t>Siglo XX – 1952: </a:t>
          </a:r>
          <a:r>
            <a:rPr lang="es-CO" b="1"/>
            <a:t>Diversificación de portafolios: </a:t>
          </a:r>
          <a:r>
            <a:rPr lang="es-CO"/>
            <a:t>Esto es a nivel financiero... Repartir los huevos de la canasta. Diversificar el riesgo.</a:t>
          </a:r>
          <a:endParaRPr lang="en-US"/>
        </a:p>
      </dgm:t>
    </dgm:pt>
    <dgm:pt modelId="{F5AC3555-4178-408B-BE30-3F77E3F76C83}" type="parTrans" cxnId="{8F723F80-AB08-45EB-AE39-50A6578C139E}">
      <dgm:prSet/>
      <dgm:spPr/>
      <dgm:t>
        <a:bodyPr/>
        <a:lstStyle/>
        <a:p>
          <a:endParaRPr lang="en-US"/>
        </a:p>
      </dgm:t>
    </dgm:pt>
    <dgm:pt modelId="{0530A978-61C9-4D2A-B3C3-21929E9BC295}" type="sibTrans" cxnId="{8F723F80-AB08-45EB-AE39-50A6578C139E}">
      <dgm:prSet/>
      <dgm:spPr/>
      <dgm:t>
        <a:bodyPr/>
        <a:lstStyle/>
        <a:p>
          <a:endParaRPr lang="en-US"/>
        </a:p>
      </dgm:t>
    </dgm:pt>
    <dgm:pt modelId="{EE34AEA2-A033-4154-BD81-83F9E3418B81}">
      <dgm:prSet/>
      <dgm:spPr/>
      <dgm:t>
        <a:bodyPr/>
        <a:lstStyle/>
        <a:p>
          <a:r>
            <a:rPr lang="es-CO"/>
            <a:t>Siglo XX - años 60: Incremento de peligros con el desarrollo industrial – primera publicación del </a:t>
          </a:r>
          <a:r>
            <a:rPr lang="es-CO" b="1"/>
            <a:t>“costo del riesgo”. </a:t>
          </a:r>
          <a:r>
            <a:rPr lang="es-CO"/>
            <a:t>Seguros madura el tema del costo del riesgo no solo de la gestión si no del costo.</a:t>
          </a:r>
          <a:endParaRPr lang="en-US"/>
        </a:p>
      </dgm:t>
    </dgm:pt>
    <dgm:pt modelId="{72A2BA9C-8610-424E-900B-506383C628AE}" type="parTrans" cxnId="{A1D465D7-8522-4889-8384-41DA4D42FFCE}">
      <dgm:prSet/>
      <dgm:spPr/>
      <dgm:t>
        <a:bodyPr/>
        <a:lstStyle/>
        <a:p>
          <a:endParaRPr lang="en-US"/>
        </a:p>
      </dgm:t>
    </dgm:pt>
    <dgm:pt modelId="{4F1F9616-CD91-4983-AA22-960C43967314}" type="sibTrans" cxnId="{A1D465D7-8522-4889-8384-41DA4D42FFCE}">
      <dgm:prSet/>
      <dgm:spPr/>
      <dgm:t>
        <a:bodyPr/>
        <a:lstStyle/>
        <a:p>
          <a:endParaRPr lang="en-US"/>
        </a:p>
      </dgm:t>
    </dgm:pt>
    <dgm:pt modelId="{4635FAAC-FE4C-4CDD-9B50-498D6853A547}">
      <dgm:prSet/>
      <dgm:spPr/>
      <dgm:t>
        <a:bodyPr/>
        <a:lstStyle/>
        <a:p>
          <a:r>
            <a:rPr lang="es-CO"/>
            <a:t>Iniciativas desde diferentes frentes con base en eventos ocurridos – ambientales, laborales, financieros, operativos, etc. No solo es económico si no que nacen otros riesgos de manera integral </a:t>
          </a:r>
          <a:endParaRPr lang="en-US"/>
        </a:p>
      </dgm:t>
    </dgm:pt>
    <dgm:pt modelId="{09E459DC-DD59-436E-8225-3F1EEAC17E62}" type="parTrans" cxnId="{D614724E-9DE0-47BE-832A-CE12CBBEB783}">
      <dgm:prSet/>
      <dgm:spPr/>
      <dgm:t>
        <a:bodyPr/>
        <a:lstStyle/>
        <a:p>
          <a:endParaRPr lang="en-US"/>
        </a:p>
      </dgm:t>
    </dgm:pt>
    <dgm:pt modelId="{2E71680B-01F2-421D-921C-067CE7403241}" type="sibTrans" cxnId="{D614724E-9DE0-47BE-832A-CE12CBBEB783}">
      <dgm:prSet/>
      <dgm:spPr/>
      <dgm:t>
        <a:bodyPr/>
        <a:lstStyle/>
        <a:p>
          <a:endParaRPr lang="en-US"/>
        </a:p>
      </dgm:t>
    </dgm:pt>
    <dgm:pt modelId="{1CE44CD1-CE45-4151-9C95-0D98C71067C4}" type="pres">
      <dgm:prSet presAssocID="{5F182648-F775-4F5B-B6F6-FE2FB638DEAB}" presName="linear" presStyleCnt="0">
        <dgm:presLayoutVars>
          <dgm:animLvl val="lvl"/>
          <dgm:resizeHandles val="exact"/>
        </dgm:presLayoutVars>
      </dgm:prSet>
      <dgm:spPr/>
    </dgm:pt>
    <dgm:pt modelId="{1BF3E1E6-631F-4A0B-B629-F44978A4D8F6}" type="pres">
      <dgm:prSet presAssocID="{5EE17FFD-6EE3-4122-A3A4-B1500256A5FC}" presName="parentText" presStyleLbl="node1" presStyleIdx="0" presStyleCnt="4">
        <dgm:presLayoutVars>
          <dgm:chMax val="0"/>
          <dgm:bulletEnabled val="1"/>
        </dgm:presLayoutVars>
      </dgm:prSet>
      <dgm:spPr/>
    </dgm:pt>
    <dgm:pt modelId="{A09F8DA9-55D1-462C-A1D1-31F26533F9D2}" type="pres">
      <dgm:prSet presAssocID="{F504BEEC-7F12-410F-AF9B-DDC1E74FF588}" presName="spacer" presStyleCnt="0"/>
      <dgm:spPr/>
    </dgm:pt>
    <dgm:pt modelId="{D7A47918-4AF3-49A0-828D-33CBDC64DDFC}" type="pres">
      <dgm:prSet presAssocID="{166CE66B-3F01-42FE-BA44-4EE6378156FA}" presName="parentText" presStyleLbl="node1" presStyleIdx="1" presStyleCnt="4">
        <dgm:presLayoutVars>
          <dgm:chMax val="0"/>
          <dgm:bulletEnabled val="1"/>
        </dgm:presLayoutVars>
      </dgm:prSet>
      <dgm:spPr/>
    </dgm:pt>
    <dgm:pt modelId="{1F9606CB-1CD8-4496-AA2A-860B2C32734C}" type="pres">
      <dgm:prSet presAssocID="{0530A978-61C9-4D2A-B3C3-21929E9BC295}" presName="spacer" presStyleCnt="0"/>
      <dgm:spPr/>
    </dgm:pt>
    <dgm:pt modelId="{1F32BBD4-5539-4A3E-83CE-ED5ADD2A317A}" type="pres">
      <dgm:prSet presAssocID="{EE34AEA2-A033-4154-BD81-83F9E3418B81}" presName="parentText" presStyleLbl="node1" presStyleIdx="2" presStyleCnt="4">
        <dgm:presLayoutVars>
          <dgm:chMax val="0"/>
          <dgm:bulletEnabled val="1"/>
        </dgm:presLayoutVars>
      </dgm:prSet>
      <dgm:spPr/>
    </dgm:pt>
    <dgm:pt modelId="{51D13FE1-C694-4D2F-92AC-B209365577FC}" type="pres">
      <dgm:prSet presAssocID="{4F1F9616-CD91-4983-AA22-960C43967314}" presName="spacer" presStyleCnt="0"/>
      <dgm:spPr/>
    </dgm:pt>
    <dgm:pt modelId="{ECA1645C-760B-469F-905E-FCB07F9A3864}" type="pres">
      <dgm:prSet presAssocID="{4635FAAC-FE4C-4CDD-9B50-498D6853A547}" presName="parentText" presStyleLbl="node1" presStyleIdx="3" presStyleCnt="4">
        <dgm:presLayoutVars>
          <dgm:chMax val="0"/>
          <dgm:bulletEnabled val="1"/>
        </dgm:presLayoutVars>
      </dgm:prSet>
      <dgm:spPr/>
    </dgm:pt>
  </dgm:ptLst>
  <dgm:cxnLst>
    <dgm:cxn modelId="{0F4ED003-D7E0-4A83-A13D-6C10441BD6E2}" type="presOf" srcId="{5F182648-F775-4F5B-B6F6-FE2FB638DEAB}" destId="{1CE44CD1-CE45-4151-9C95-0D98C71067C4}" srcOrd="0" destOrd="0" presId="urn:microsoft.com/office/officeart/2005/8/layout/vList2"/>
    <dgm:cxn modelId="{FA776C09-F1F0-46E5-83E7-156A4BD48C39}" type="presOf" srcId="{5EE17FFD-6EE3-4122-A3A4-B1500256A5FC}" destId="{1BF3E1E6-631F-4A0B-B629-F44978A4D8F6}" srcOrd="0" destOrd="0" presId="urn:microsoft.com/office/officeart/2005/8/layout/vList2"/>
    <dgm:cxn modelId="{77DCA069-5DBB-444E-B3A2-894DD5AAAD49}" type="presOf" srcId="{EE34AEA2-A033-4154-BD81-83F9E3418B81}" destId="{1F32BBD4-5539-4A3E-83CE-ED5ADD2A317A}" srcOrd="0" destOrd="0" presId="urn:microsoft.com/office/officeart/2005/8/layout/vList2"/>
    <dgm:cxn modelId="{1BD9E76B-EEF2-432E-A095-481E87916B41}" srcId="{5F182648-F775-4F5B-B6F6-FE2FB638DEAB}" destId="{5EE17FFD-6EE3-4122-A3A4-B1500256A5FC}" srcOrd="0" destOrd="0" parTransId="{6703332E-E905-46C9-90B6-ABDF27E9652D}" sibTransId="{F504BEEC-7F12-410F-AF9B-DDC1E74FF588}"/>
    <dgm:cxn modelId="{0F3EB56C-4249-4B93-B81F-FE29F85469AE}" type="presOf" srcId="{166CE66B-3F01-42FE-BA44-4EE6378156FA}" destId="{D7A47918-4AF3-49A0-828D-33CBDC64DDFC}" srcOrd="0" destOrd="0" presId="urn:microsoft.com/office/officeart/2005/8/layout/vList2"/>
    <dgm:cxn modelId="{D614724E-9DE0-47BE-832A-CE12CBBEB783}" srcId="{5F182648-F775-4F5B-B6F6-FE2FB638DEAB}" destId="{4635FAAC-FE4C-4CDD-9B50-498D6853A547}" srcOrd="3" destOrd="0" parTransId="{09E459DC-DD59-436E-8225-3F1EEAC17E62}" sibTransId="{2E71680B-01F2-421D-921C-067CE7403241}"/>
    <dgm:cxn modelId="{8F723F80-AB08-45EB-AE39-50A6578C139E}" srcId="{5F182648-F775-4F5B-B6F6-FE2FB638DEAB}" destId="{166CE66B-3F01-42FE-BA44-4EE6378156FA}" srcOrd="1" destOrd="0" parTransId="{F5AC3555-4178-408B-BE30-3F77E3F76C83}" sibTransId="{0530A978-61C9-4D2A-B3C3-21929E9BC295}"/>
    <dgm:cxn modelId="{04F95497-36DB-485B-8CBB-F103351E3C3F}" type="presOf" srcId="{4635FAAC-FE4C-4CDD-9B50-498D6853A547}" destId="{ECA1645C-760B-469F-905E-FCB07F9A3864}" srcOrd="0" destOrd="0" presId="urn:microsoft.com/office/officeart/2005/8/layout/vList2"/>
    <dgm:cxn modelId="{A1D465D7-8522-4889-8384-41DA4D42FFCE}" srcId="{5F182648-F775-4F5B-B6F6-FE2FB638DEAB}" destId="{EE34AEA2-A033-4154-BD81-83F9E3418B81}" srcOrd="2" destOrd="0" parTransId="{72A2BA9C-8610-424E-900B-506383C628AE}" sibTransId="{4F1F9616-CD91-4983-AA22-960C43967314}"/>
    <dgm:cxn modelId="{43C82AFD-66E8-43AC-85D1-A6E87E2788B1}" type="presParOf" srcId="{1CE44CD1-CE45-4151-9C95-0D98C71067C4}" destId="{1BF3E1E6-631F-4A0B-B629-F44978A4D8F6}" srcOrd="0" destOrd="0" presId="urn:microsoft.com/office/officeart/2005/8/layout/vList2"/>
    <dgm:cxn modelId="{FF392FAE-298F-4A36-A3F6-D97EBB66C3BB}" type="presParOf" srcId="{1CE44CD1-CE45-4151-9C95-0D98C71067C4}" destId="{A09F8DA9-55D1-462C-A1D1-31F26533F9D2}" srcOrd="1" destOrd="0" presId="urn:microsoft.com/office/officeart/2005/8/layout/vList2"/>
    <dgm:cxn modelId="{6E69475F-451B-471C-8D0A-8AFABC670334}" type="presParOf" srcId="{1CE44CD1-CE45-4151-9C95-0D98C71067C4}" destId="{D7A47918-4AF3-49A0-828D-33CBDC64DDFC}" srcOrd="2" destOrd="0" presId="urn:microsoft.com/office/officeart/2005/8/layout/vList2"/>
    <dgm:cxn modelId="{26F1E04E-82B9-4CB7-94BD-362613F8934E}" type="presParOf" srcId="{1CE44CD1-CE45-4151-9C95-0D98C71067C4}" destId="{1F9606CB-1CD8-4496-AA2A-860B2C32734C}" srcOrd="3" destOrd="0" presId="urn:microsoft.com/office/officeart/2005/8/layout/vList2"/>
    <dgm:cxn modelId="{92E3F84C-AD7B-417F-8B62-5A92310C7C6F}" type="presParOf" srcId="{1CE44CD1-CE45-4151-9C95-0D98C71067C4}" destId="{1F32BBD4-5539-4A3E-83CE-ED5ADD2A317A}" srcOrd="4" destOrd="0" presId="urn:microsoft.com/office/officeart/2005/8/layout/vList2"/>
    <dgm:cxn modelId="{6D366E6C-3476-48D6-B57C-537943F955E4}" type="presParOf" srcId="{1CE44CD1-CE45-4151-9C95-0D98C71067C4}" destId="{51D13FE1-C694-4D2F-92AC-B209365577FC}" srcOrd="5" destOrd="0" presId="urn:microsoft.com/office/officeart/2005/8/layout/vList2"/>
    <dgm:cxn modelId="{BE950395-DB40-416A-8A24-80C9241C0E19}" type="presParOf" srcId="{1CE44CD1-CE45-4151-9C95-0D98C71067C4}" destId="{ECA1645C-760B-469F-905E-FCB07F9A386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349FA-6DC9-48FA-8A0C-692BA0A0F6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AE2CEC-3FB4-4859-AF2D-E0AE5EA5EEB9}">
      <dgm:prSet/>
      <dgm:spPr/>
      <dgm:t>
        <a:bodyPr/>
        <a:lstStyle/>
        <a:p>
          <a:pPr>
            <a:lnSpc>
              <a:spcPct val="100000"/>
            </a:lnSpc>
          </a:pPr>
          <a:r>
            <a:rPr lang="es-CO" b="1"/>
            <a:t>IDENTIFICACIÓN DEL RIESGO: </a:t>
          </a:r>
          <a:r>
            <a:rPr lang="es-CO"/>
            <a:t>Proceso para encontrar, reconocer y describir el riesgo .</a:t>
          </a:r>
          <a:endParaRPr lang="en-US"/>
        </a:p>
      </dgm:t>
    </dgm:pt>
    <dgm:pt modelId="{31693AED-8D3F-4396-BAC0-2A690147B07B}" type="parTrans" cxnId="{F1AE5CCB-E37B-4BA4-ACA8-0FDDE00D6716}">
      <dgm:prSet/>
      <dgm:spPr/>
      <dgm:t>
        <a:bodyPr/>
        <a:lstStyle/>
        <a:p>
          <a:endParaRPr lang="en-US"/>
        </a:p>
      </dgm:t>
    </dgm:pt>
    <dgm:pt modelId="{CAC7FEED-B39E-4894-B630-D7905F3972AC}" type="sibTrans" cxnId="{F1AE5CCB-E37B-4BA4-ACA8-0FDDE00D6716}">
      <dgm:prSet/>
      <dgm:spPr/>
      <dgm:t>
        <a:bodyPr/>
        <a:lstStyle/>
        <a:p>
          <a:endParaRPr lang="en-US"/>
        </a:p>
      </dgm:t>
    </dgm:pt>
    <dgm:pt modelId="{16B4983F-86A6-447D-A9F3-00AC48CB762D}">
      <dgm:prSet/>
      <dgm:spPr/>
      <dgm:t>
        <a:bodyPr/>
        <a:lstStyle/>
        <a:p>
          <a:pPr>
            <a:lnSpc>
              <a:spcPct val="100000"/>
            </a:lnSpc>
          </a:pPr>
          <a:r>
            <a:rPr lang="es-CO"/>
            <a:t>NOTA. La identificación del riesgo implica la identificación de las fuentes de riesgo, los eventos, sus causas y sus consecuencias potenciales.</a:t>
          </a:r>
          <a:endParaRPr lang="en-US"/>
        </a:p>
      </dgm:t>
    </dgm:pt>
    <dgm:pt modelId="{F13F9C19-246C-4F51-B501-BAE7B51ADE22}" type="parTrans" cxnId="{3A916552-D518-4FB5-9A55-ABC38F5141B8}">
      <dgm:prSet/>
      <dgm:spPr/>
      <dgm:t>
        <a:bodyPr/>
        <a:lstStyle/>
        <a:p>
          <a:endParaRPr lang="en-US"/>
        </a:p>
      </dgm:t>
    </dgm:pt>
    <dgm:pt modelId="{1A20D69E-7671-4F28-897F-4D750FE837E4}" type="sibTrans" cxnId="{3A916552-D518-4FB5-9A55-ABC38F5141B8}">
      <dgm:prSet/>
      <dgm:spPr/>
      <dgm:t>
        <a:bodyPr/>
        <a:lstStyle/>
        <a:p>
          <a:endParaRPr lang="en-US"/>
        </a:p>
      </dgm:t>
    </dgm:pt>
    <dgm:pt modelId="{0CE65FA7-0AFF-4258-8114-EE3FA88B38AA}">
      <dgm:prSet/>
      <dgm:spPr/>
      <dgm:t>
        <a:bodyPr/>
        <a:lstStyle/>
        <a:p>
          <a:pPr>
            <a:lnSpc>
              <a:spcPct val="100000"/>
            </a:lnSpc>
          </a:pPr>
          <a:r>
            <a:rPr lang="es-CO" b="1"/>
            <a:t>EVENTO: </a:t>
          </a:r>
          <a:r>
            <a:rPr lang="es-CO"/>
            <a:t>Ocurrencia o cambio de un conjunto particular de circunstancias </a:t>
          </a:r>
          <a:endParaRPr lang="en-US"/>
        </a:p>
      </dgm:t>
    </dgm:pt>
    <dgm:pt modelId="{450776E0-3D2C-4078-99E2-EA671BFFD992}" type="parTrans" cxnId="{2AAECB70-507D-4E9D-9124-7CBF10C4EF7F}">
      <dgm:prSet/>
      <dgm:spPr/>
      <dgm:t>
        <a:bodyPr/>
        <a:lstStyle/>
        <a:p>
          <a:endParaRPr lang="en-US"/>
        </a:p>
      </dgm:t>
    </dgm:pt>
    <dgm:pt modelId="{F6124126-E0D0-47A3-B9E6-52609298F2A9}" type="sibTrans" cxnId="{2AAECB70-507D-4E9D-9124-7CBF10C4EF7F}">
      <dgm:prSet/>
      <dgm:spPr/>
      <dgm:t>
        <a:bodyPr/>
        <a:lstStyle/>
        <a:p>
          <a:endParaRPr lang="en-US"/>
        </a:p>
      </dgm:t>
    </dgm:pt>
    <dgm:pt modelId="{FF94FFDC-426E-4416-9A43-A57E50395A64}" type="pres">
      <dgm:prSet presAssocID="{537349FA-6DC9-48FA-8A0C-692BA0A0F6B0}" presName="root" presStyleCnt="0">
        <dgm:presLayoutVars>
          <dgm:dir/>
          <dgm:resizeHandles val="exact"/>
        </dgm:presLayoutVars>
      </dgm:prSet>
      <dgm:spPr/>
    </dgm:pt>
    <dgm:pt modelId="{ECAD6D23-9BB4-4158-81D0-CFBE8C952A3B}" type="pres">
      <dgm:prSet presAssocID="{03AE2CEC-3FB4-4859-AF2D-E0AE5EA5EEB9}" presName="compNode" presStyleCnt="0"/>
      <dgm:spPr/>
    </dgm:pt>
    <dgm:pt modelId="{5A966B1F-03AE-4FD8-8141-BF2211E1EF60}" type="pres">
      <dgm:prSet presAssocID="{03AE2CEC-3FB4-4859-AF2D-E0AE5EA5EEB9}" presName="bgRect" presStyleLbl="bgShp" presStyleIdx="0" presStyleCnt="3"/>
      <dgm:spPr/>
    </dgm:pt>
    <dgm:pt modelId="{AFC60B00-9A4C-432F-9C68-B0F8B69CB18C}" type="pres">
      <dgm:prSet presAssocID="{03AE2CEC-3FB4-4859-AF2D-E0AE5EA5EE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80CED4C8-FF84-44EC-9A80-73603BAAD2DF}" type="pres">
      <dgm:prSet presAssocID="{03AE2CEC-3FB4-4859-AF2D-E0AE5EA5EEB9}" presName="spaceRect" presStyleCnt="0"/>
      <dgm:spPr/>
    </dgm:pt>
    <dgm:pt modelId="{5453158D-7ED6-460A-B367-E661883B496B}" type="pres">
      <dgm:prSet presAssocID="{03AE2CEC-3FB4-4859-AF2D-E0AE5EA5EEB9}" presName="parTx" presStyleLbl="revTx" presStyleIdx="0" presStyleCnt="3">
        <dgm:presLayoutVars>
          <dgm:chMax val="0"/>
          <dgm:chPref val="0"/>
        </dgm:presLayoutVars>
      </dgm:prSet>
      <dgm:spPr/>
    </dgm:pt>
    <dgm:pt modelId="{22C57E4B-5A38-4F25-B9B4-52557E6F08DA}" type="pres">
      <dgm:prSet presAssocID="{CAC7FEED-B39E-4894-B630-D7905F3972AC}" presName="sibTrans" presStyleCnt="0"/>
      <dgm:spPr/>
    </dgm:pt>
    <dgm:pt modelId="{7B36EBC3-DCF6-4FA2-B06B-78F3E0B7B55D}" type="pres">
      <dgm:prSet presAssocID="{16B4983F-86A6-447D-A9F3-00AC48CB762D}" presName="compNode" presStyleCnt="0"/>
      <dgm:spPr/>
    </dgm:pt>
    <dgm:pt modelId="{4523D03A-2E49-4B3C-81E2-44D9B3ABB4EE}" type="pres">
      <dgm:prSet presAssocID="{16B4983F-86A6-447D-A9F3-00AC48CB762D}" presName="bgRect" presStyleLbl="bgShp" presStyleIdx="1" presStyleCnt="3"/>
      <dgm:spPr/>
    </dgm:pt>
    <dgm:pt modelId="{E7D72E18-9F6B-4F15-A055-2CC9163ACA2D}" type="pres">
      <dgm:prSet presAssocID="{16B4983F-86A6-447D-A9F3-00AC48CB76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iny scene"/>
        </a:ext>
      </dgm:extLst>
    </dgm:pt>
    <dgm:pt modelId="{2F62C65E-9727-45E0-ADE0-8B51DFC02BCA}" type="pres">
      <dgm:prSet presAssocID="{16B4983F-86A6-447D-A9F3-00AC48CB762D}" presName="spaceRect" presStyleCnt="0"/>
      <dgm:spPr/>
    </dgm:pt>
    <dgm:pt modelId="{A4048BD0-164F-4BE4-B445-65BC8F951777}" type="pres">
      <dgm:prSet presAssocID="{16B4983F-86A6-447D-A9F3-00AC48CB762D}" presName="parTx" presStyleLbl="revTx" presStyleIdx="1" presStyleCnt="3">
        <dgm:presLayoutVars>
          <dgm:chMax val="0"/>
          <dgm:chPref val="0"/>
        </dgm:presLayoutVars>
      </dgm:prSet>
      <dgm:spPr/>
    </dgm:pt>
    <dgm:pt modelId="{0122EF52-CE30-412A-ACF7-E9B3CA85DDAE}" type="pres">
      <dgm:prSet presAssocID="{1A20D69E-7671-4F28-897F-4D750FE837E4}" presName="sibTrans" presStyleCnt="0"/>
      <dgm:spPr/>
    </dgm:pt>
    <dgm:pt modelId="{DF50CFED-CF6C-4771-A752-3DE19D41FEAE}" type="pres">
      <dgm:prSet presAssocID="{0CE65FA7-0AFF-4258-8114-EE3FA88B38AA}" presName="compNode" presStyleCnt="0"/>
      <dgm:spPr/>
    </dgm:pt>
    <dgm:pt modelId="{E5A0A86F-26BD-4958-998B-B87EF6F2B8DE}" type="pres">
      <dgm:prSet presAssocID="{0CE65FA7-0AFF-4258-8114-EE3FA88B38AA}" presName="bgRect" presStyleLbl="bgShp" presStyleIdx="2" presStyleCnt="3"/>
      <dgm:spPr/>
    </dgm:pt>
    <dgm:pt modelId="{8FB9526A-3F5E-4900-A7D5-6817B70DB578}" type="pres">
      <dgm:prSet presAssocID="{0CE65FA7-0AFF-4258-8114-EE3FA88B38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um Set"/>
        </a:ext>
      </dgm:extLst>
    </dgm:pt>
    <dgm:pt modelId="{FDD3AB9C-3A01-4F4D-9FE0-F5C5BB7D37A7}" type="pres">
      <dgm:prSet presAssocID="{0CE65FA7-0AFF-4258-8114-EE3FA88B38AA}" presName="spaceRect" presStyleCnt="0"/>
      <dgm:spPr/>
    </dgm:pt>
    <dgm:pt modelId="{A816EA4B-521A-4837-9B86-6E84DCCFC6E8}" type="pres">
      <dgm:prSet presAssocID="{0CE65FA7-0AFF-4258-8114-EE3FA88B38AA}" presName="parTx" presStyleLbl="revTx" presStyleIdx="2" presStyleCnt="3">
        <dgm:presLayoutVars>
          <dgm:chMax val="0"/>
          <dgm:chPref val="0"/>
        </dgm:presLayoutVars>
      </dgm:prSet>
      <dgm:spPr/>
    </dgm:pt>
  </dgm:ptLst>
  <dgm:cxnLst>
    <dgm:cxn modelId="{BD017D2E-B72E-46AE-B4D7-935AA3B47387}" type="presOf" srcId="{537349FA-6DC9-48FA-8A0C-692BA0A0F6B0}" destId="{FF94FFDC-426E-4416-9A43-A57E50395A64}" srcOrd="0" destOrd="0" presId="urn:microsoft.com/office/officeart/2018/2/layout/IconVerticalSolidList"/>
    <dgm:cxn modelId="{AB26685F-0812-4392-AFFC-17F11CD3D98F}" type="presOf" srcId="{16B4983F-86A6-447D-A9F3-00AC48CB762D}" destId="{A4048BD0-164F-4BE4-B445-65BC8F951777}" srcOrd="0" destOrd="0" presId="urn:microsoft.com/office/officeart/2018/2/layout/IconVerticalSolidList"/>
    <dgm:cxn modelId="{4CB24249-41B3-42C2-B2E6-00812496A4B5}" type="presOf" srcId="{03AE2CEC-3FB4-4859-AF2D-E0AE5EA5EEB9}" destId="{5453158D-7ED6-460A-B367-E661883B496B}" srcOrd="0" destOrd="0" presId="urn:microsoft.com/office/officeart/2018/2/layout/IconVerticalSolidList"/>
    <dgm:cxn modelId="{2AAECB70-507D-4E9D-9124-7CBF10C4EF7F}" srcId="{537349FA-6DC9-48FA-8A0C-692BA0A0F6B0}" destId="{0CE65FA7-0AFF-4258-8114-EE3FA88B38AA}" srcOrd="2" destOrd="0" parTransId="{450776E0-3D2C-4078-99E2-EA671BFFD992}" sibTransId="{F6124126-E0D0-47A3-B9E6-52609298F2A9}"/>
    <dgm:cxn modelId="{3A916552-D518-4FB5-9A55-ABC38F5141B8}" srcId="{537349FA-6DC9-48FA-8A0C-692BA0A0F6B0}" destId="{16B4983F-86A6-447D-A9F3-00AC48CB762D}" srcOrd="1" destOrd="0" parTransId="{F13F9C19-246C-4F51-B501-BAE7B51ADE22}" sibTransId="{1A20D69E-7671-4F28-897F-4D750FE837E4}"/>
    <dgm:cxn modelId="{648A738E-0D74-4289-9147-E0EFDEFB1F0C}" type="presOf" srcId="{0CE65FA7-0AFF-4258-8114-EE3FA88B38AA}" destId="{A816EA4B-521A-4837-9B86-6E84DCCFC6E8}" srcOrd="0" destOrd="0" presId="urn:microsoft.com/office/officeart/2018/2/layout/IconVerticalSolidList"/>
    <dgm:cxn modelId="{F1AE5CCB-E37B-4BA4-ACA8-0FDDE00D6716}" srcId="{537349FA-6DC9-48FA-8A0C-692BA0A0F6B0}" destId="{03AE2CEC-3FB4-4859-AF2D-E0AE5EA5EEB9}" srcOrd="0" destOrd="0" parTransId="{31693AED-8D3F-4396-BAC0-2A690147B07B}" sibTransId="{CAC7FEED-B39E-4894-B630-D7905F3972AC}"/>
    <dgm:cxn modelId="{28A78589-9A09-49BB-AB9E-DB1124717A79}" type="presParOf" srcId="{FF94FFDC-426E-4416-9A43-A57E50395A64}" destId="{ECAD6D23-9BB4-4158-81D0-CFBE8C952A3B}" srcOrd="0" destOrd="0" presId="urn:microsoft.com/office/officeart/2018/2/layout/IconVerticalSolidList"/>
    <dgm:cxn modelId="{4AB21E36-2A5E-452F-B8AA-1BED87D923CA}" type="presParOf" srcId="{ECAD6D23-9BB4-4158-81D0-CFBE8C952A3B}" destId="{5A966B1F-03AE-4FD8-8141-BF2211E1EF60}" srcOrd="0" destOrd="0" presId="urn:microsoft.com/office/officeart/2018/2/layout/IconVerticalSolidList"/>
    <dgm:cxn modelId="{09D144D4-BCF1-465F-BA99-4F150314AF0E}" type="presParOf" srcId="{ECAD6D23-9BB4-4158-81D0-CFBE8C952A3B}" destId="{AFC60B00-9A4C-432F-9C68-B0F8B69CB18C}" srcOrd="1" destOrd="0" presId="urn:microsoft.com/office/officeart/2018/2/layout/IconVerticalSolidList"/>
    <dgm:cxn modelId="{4FF1B854-0E5A-4790-9068-2C34E19F4172}" type="presParOf" srcId="{ECAD6D23-9BB4-4158-81D0-CFBE8C952A3B}" destId="{80CED4C8-FF84-44EC-9A80-73603BAAD2DF}" srcOrd="2" destOrd="0" presId="urn:microsoft.com/office/officeart/2018/2/layout/IconVerticalSolidList"/>
    <dgm:cxn modelId="{679D2D9C-4754-4786-A7DC-097F45CF09DF}" type="presParOf" srcId="{ECAD6D23-9BB4-4158-81D0-CFBE8C952A3B}" destId="{5453158D-7ED6-460A-B367-E661883B496B}" srcOrd="3" destOrd="0" presId="urn:microsoft.com/office/officeart/2018/2/layout/IconVerticalSolidList"/>
    <dgm:cxn modelId="{88C62685-CAC1-4A2E-AD8C-E25ED911F51B}" type="presParOf" srcId="{FF94FFDC-426E-4416-9A43-A57E50395A64}" destId="{22C57E4B-5A38-4F25-B9B4-52557E6F08DA}" srcOrd="1" destOrd="0" presId="urn:microsoft.com/office/officeart/2018/2/layout/IconVerticalSolidList"/>
    <dgm:cxn modelId="{CB3F9BC9-30E3-4440-8B72-081910364A87}" type="presParOf" srcId="{FF94FFDC-426E-4416-9A43-A57E50395A64}" destId="{7B36EBC3-DCF6-4FA2-B06B-78F3E0B7B55D}" srcOrd="2" destOrd="0" presId="urn:microsoft.com/office/officeart/2018/2/layout/IconVerticalSolidList"/>
    <dgm:cxn modelId="{EB553508-A1C0-46BF-AD08-F9BC29A223B3}" type="presParOf" srcId="{7B36EBC3-DCF6-4FA2-B06B-78F3E0B7B55D}" destId="{4523D03A-2E49-4B3C-81E2-44D9B3ABB4EE}" srcOrd="0" destOrd="0" presId="urn:microsoft.com/office/officeart/2018/2/layout/IconVerticalSolidList"/>
    <dgm:cxn modelId="{9D5A3C14-0B62-41F0-8393-AA9396A8E3B2}" type="presParOf" srcId="{7B36EBC3-DCF6-4FA2-B06B-78F3E0B7B55D}" destId="{E7D72E18-9F6B-4F15-A055-2CC9163ACA2D}" srcOrd="1" destOrd="0" presId="urn:microsoft.com/office/officeart/2018/2/layout/IconVerticalSolidList"/>
    <dgm:cxn modelId="{DCA8A30E-BE38-4AAD-9AF1-0CC542B7D791}" type="presParOf" srcId="{7B36EBC3-DCF6-4FA2-B06B-78F3E0B7B55D}" destId="{2F62C65E-9727-45E0-ADE0-8B51DFC02BCA}" srcOrd="2" destOrd="0" presId="urn:microsoft.com/office/officeart/2018/2/layout/IconVerticalSolidList"/>
    <dgm:cxn modelId="{408ED483-07BE-4184-927F-7BFCEEBEF8E4}" type="presParOf" srcId="{7B36EBC3-DCF6-4FA2-B06B-78F3E0B7B55D}" destId="{A4048BD0-164F-4BE4-B445-65BC8F951777}" srcOrd="3" destOrd="0" presId="urn:microsoft.com/office/officeart/2018/2/layout/IconVerticalSolidList"/>
    <dgm:cxn modelId="{A6B2078A-A159-4395-9358-E79720821F4B}" type="presParOf" srcId="{FF94FFDC-426E-4416-9A43-A57E50395A64}" destId="{0122EF52-CE30-412A-ACF7-E9B3CA85DDAE}" srcOrd="3" destOrd="0" presId="urn:microsoft.com/office/officeart/2018/2/layout/IconVerticalSolidList"/>
    <dgm:cxn modelId="{3A9AD570-2A6F-40B3-883E-6819A3E53986}" type="presParOf" srcId="{FF94FFDC-426E-4416-9A43-A57E50395A64}" destId="{DF50CFED-CF6C-4771-A752-3DE19D41FEAE}" srcOrd="4" destOrd="0" presId="urn:microsoft.com/office/officeart/2018/2/layout/IconVerticalSolidList"/>
    <dgm:cxn modelId="{9FCE71C4-90E0-4CD0-BB80-141F96C3C60A}" type="presParOf" srcId="{DF50CFED-CF6C-4771-A752-3DE19D41FEAE}" destId="{E5A0A86F-26BD-4958-998B-B87EF6F2B8DE}" srcOrd="0" destOrd="0" presId="urn:microsoft.com/office/officeart/2018/2/layout/IconVerticalSolidList"/>
    <dgm:cxn modelId="{6BB62B07-15C6-4D9B-AFFA-E47623F2FBA7}" type="presParOf" srcId="{DF50CFED-CF6C-4771-A752-3DE19D41FEAE}" destId="{8FB9526A-3F5E-4900-A7D5-6817B70DB578}" srcOrd="1" destOrd="0" presId="urn:microsoft.com/office/officeart/2018/2/layout/IconVerticalSolidList"/>
    <dgm:cxn modelId="{AD231158-45A1-489A-918D-1E4EC52DD443}" type="presParOf" srcId="{DF50CFED-CF6C-4771-A752-3DE19D41FEAE}" destId="{FDD3AB9C-3A01-4F4D-9FE0-F5C5BB7D37A7}" srcOrd="2" destOrd="0" presId="urn:microsoft.com/office/officeart/2018/2/layout/IconVerticalSolidList"/>
    <dgm:cxn modelId="{0B2C5133-09E5-4250-A223-2421CB985690}" type="presParOf" srcId="{DF50CFED-CF6C-4771-A752-3DE19D41FEAE}" destId="{A816EA4B-521A-4837-9B86-6E84DCCFC6E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B1BAC-AF71-4C18-A57B-0ABC2F88DE0D}">
      <dsp:nvSpPr>
        <dsp:cNvPr id="0" name=""/>
        <dsp:cNvSpPr/>
      </dsp:nvSpPr>
      <dsp:spPr>
        <a:xfrm>
          <a:off x="0" y="3535"/>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D41E5-A40F-440F-8320-33137683B88D}">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B5E66-FBC8-4FE5-998E-5ED87B450CCE}">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Consiste en identificar, evaluar y controlar los peligros que afectan la seguridad y salud.</a:t>
          </a:r>
        </a:p>
      </dsp:txBody>
      <dsp:txXfrm>
        <a:off x="869886" y="3535"/>
        <a:ext cx="7359713" cy="753148"/>
      </dsp:txXfrm>
    </dsp:sp>
    <dsp:sp modelId="{74ECF6B3-C560-4102-AAAD-63FB4574D38E}">
      <dsp:nvSpPr>
        <dsp:cNvPr id="0" name=""/>
        <dsp:cNvSpPr/>
      </dsp:nvSpPr>
      <dsp:spPr>
        <a:xfrm>
          <a:off x="0" y="944971"/>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8EF2A-BCB0-4B05-A7CC-5F555F5DEC72}">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311C2-8950-4291-A82E-879E05601089}">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Beneficios:</a:t>
          </a:r>
        </a:p>
      </dsp:txBody>
      <dsp:txXfrm>
        <a:off x="869886" y="944971"/>
        <a:ext cx="7359713" cy="753148"/>
      </dsp:txXfrm>
    </dsp:sp>
    <dsp:sp modelId="{AED55E18-DA63-40AE-BFD6-7BF0C33E46BE}">
      <dsp:nvSpPr>
        <dsp:cNvPr id="0" name=""/>
        <dsp:cNvSpPr/>
      </dsp:nvSpPr>
      <dsp:spPr>
        <a:xfrm>
          <a:off x="0" y="1886407"/>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6866D-33C2-4907-9A31-39C383CF5044}">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3A0B-6CCE-4572-9F4F-4E9191ABCB66}">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Reducción de accidentes</a:t>
          </a:r>
        </a:p>
      </dsp:txBody>
      <dsp:txXfrm>
        <a:off x="869886" y="1886407"/>
        <a:ext cx="7359713" cy="753148"/>
      </dsp:txXfrm>
    </dsp:sp>
    <dsp:sp modelId="{0FF46D77-A2E7-4760-A99A-725189E23FCE}">
      <dsp:nvSpPr>
        <dsp:cNvPr id="0" name=""/>
        <dsp:cNvSpPr/>
      </dsp:nvSpPr>
      <dsp:spPr>
        <a:xfrm>
          <a:off x="0" y="2827842"/>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517D-A95D-4A48-A489-848C214D2E65}">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D031F-FD55-4132-A9A0-ACB3A2F7217E}">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Menores costos</a:t>
          </a:r>
        </a:p>
      </dsp:txBody>
      <dsp:txXfrm>
        <a:off x="869886" y="2827842"/>
        <a:ext cx="7359713" cy="753148"/>
      </dsp:txXfrm>
    </dsp:sp>
    <dsp:sp modelId="{DF9434B0-EABB-41A1-B0A0-7B0C3A763702}">
      <dsp:nvSpPr>
        <dsp:cNvPr id="0" name=""/>
        <dsp:cNvSpPr/>
      </dsp:nvSpPr>
      <dsp:spPr>
        <a:xfrm>
          <a:off x="0" y="3769278"/>
          <a:ext cx="8229600" cy="7531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C012-583F-4CA2-ADC4-453E6BD1FAF3}">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29148-112B-4BAA-9BA9-D944A8197E2E}">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Mejora en productividad</a:t>
          </a:r>
        </a:p>
      </dsp:txBody>
      <dsp:txXfrm>
        <a:off x="869886" y="3769278"/>
        <a:ext cx="7359713" cy="7531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528A-1943-4814-9335-9BEFEF932FDE}">
      <dsp:nvSpPr>
        <dsp:cNvPr id="0" name=""/>
        <dsp:cNvSpPr/>
      </dsp:nvSpPr>
      <dsp:spPr>
        <a:xfrm>
          <a:off x="0" y="698"/>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CE2E6-610F-4CDD-8266-B3748C665089}">
      <dsp:nvSpPr>
        <dsp:cNvPr id="0" name=""/>
        <dsp:cNvSpPr/>
      </dsp:nvSpPr>
      <dsp:spPr>
        <a:xfrm>
          <a:off x="0" y="698"/>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ANÁLISIS DE RIESGO: </a:t>
          </a:r>
          <a:r>
            <a:rPr lang="es-CO" sz="1600" kern="1200"/>
            <a:t>Proceso para comprender la naturaleza del y determinar el nivel de riesgo. </a:t>
          </a:r>
          <a:endParaRPr lang="en-US" sz="1600" kern="1200"/>
        </a:p>
      </dsp:txBody>
      <dsp:txXfrm>
        <a:off x="0" y="698"/>
        <a:ext cx="6120680" cy="817606"/>
      </dsp:txXfrm>
    </dsp:sp>
    <dsp:sp modelId="{DA586529-205F-4DCB-AFF2-008BD81D1AE7}">
      <dsp:nvSpPr>
        <dsp:cNvPr id="0" name=""/>
        <dsp:cNvSpPr/>
      </dsp:nvSpPr>
      <dsp:spPr>
        <a:xfrm>
          <a:off x="0" y="818305"/>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650FF-4E3D-4E93-B376-C1DF50ACBB96}">
      <dsp:nvSpPr>
        <dsp:cNvPr id="0" name=""/>
        <dsp:cNvSpPr/>
      </dsp:nvSpPr>
      <dsp:spPr>
        <a:xfrm>
          <a:off x="0" y="818305"/>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a:t>NOTA.  EI análisis del riesgo proporciona las bases para la evaluación del riesgo y las decisiones sobre el tratamiento del riesgo.</a:t>
          </a:r>
          <a:endParaRPr lang="en-US" sz="1600" kern="1200"/>
        </a:p>
      </dsp:txBody>
      <dsp:txXfrm>
        <a:off x="0" y="818305"/>
        <a:ext cx="6120680" cy="817606"/>
      </dsp:txXfrm>
    </dsp:sp>
    <dsp:sp modelId="{01291143-DDC7-4598-A0A7-73E2300AC1B9}">
      <dsp:nvSpPr>
        <dsp:cNvPr id="0" name=""/>
        <dsp:cNvSpPr/>
      </dsp:nvSpPr>
      <dsp:spPr>
        <a:xfrm>
          <a:off x="0" y="1635912"/>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A89761-F336-4F29-971C-5FC6269BFC37}">
      <dsp:nvSpPr>
        <dsp:cNvPr id="0" name=""/>
        <dsp:cNvSpPr/>
      </dsp:nvSpPr>
      <dsp:spPr>
        <a:xfrm>
          <a:off x="0" y="1635912"/>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POSIBILIDAD</a:t>
          </a:r>
          <a:r>
            <a:rPr lang="es-CO" sz="1600" kern="1200"/>
            <a:t>: Oportunidad de que algo suceda.</a:t>
          </a:r>
          <a:endParaRPr lang="en-US" sz="1600" kern="1200"/>
        </a:p>
      </dsp:txBody>
      <dsp:txXfrm>
        <a:off x="0" y="1635912"/>
        <a:ext cx="6120680" cy="817606"/>
      </dsp:txXfrm>
    </dsp:sp>
    <dsp:sp modelId="{B2B0F4D4-508A-44D7-9933-93DF2E059838}">
      <dsp:nvSpPr>
        <dsp:cNvPr id="0" name=""/>
        <dsp:cNvSpPr/>
      </dsp:nvSpPr>
      <dsp:spPr>
        <a:xfrm>
          <a:off x="0" y="2453518"/>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CE029-8950-4560-A95E-427DD6C4A27E}">
      <dsp:nvSpPr>
        <dsp:cNvPr id="0" name=""/>
        <dsp:cNvSpPr/>
      </dsp:nvSpPr>
      <dsp:spPr>
        <a:xfrm>
          <a:off x="0" y="2453518"/>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CONSECUENCIA: </a:t>
          </a:r>
          <a:r>
            <a:rPr lang="es-CO" sz="1600" kern="1200"/>
            <a:t>Resultado de un evento</a:t>
          </a:r>
          <a:endParaRPr lang="en-US" sz="1600" kern="1200"/>
        </a:p>
      </dsp:txBody>
      <dsp:txXfrm>
        <a:off x="0" y="2453518"/>
        <a:ext cx="6120680" cy="817606"/>
      </dsp:txXfrm>
    </dsp:sp>
    <dsp:sp modelId="{2F570EE7-F770-4543-8693-CB1F23554F4B}">
      <dsp:nvSpPr>
        <dsp:cNvPr id="0" name=""/>
        <dsp:cNvSpPr/>
      </dsp:nvSpPr>
      <dsp:spPr>
        <a:xfrm>
          <a:off x="0" y="3271125"/>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DDE96-2DF6-4087-A80E-B7709D586B5B}">
      <dsp:nvSpPr>
        <dsp:cNvPr id="0" name=""/>
        <dsp:cNvSpPr/>
      </dsp:nvSpPr>
      <dsp:spPr>
        <a:xfrm>
          <a:off x="0" y="3271125"/>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PROBABILIDAD: </a:t>
          </a:r>
          <a:r>
            <a:rPr lang="es-CO" sz="1600" kern="1200"/>
            <a:t>Medida de la oportunidad de la ocurrencia, expresada como un numero entre 0 y 1, en donde 0 es la imposibilidad y 1 es la certeza absoluta.</a:t>
          </a:r>
          <a:endParaRPr lang="en-US" sz="1600" kern="1200"/>
        </a:p>
      </dsp:txBody>
      <dsp:txXfrm>
        <a:off x="0" y="3271125"/>
        <a:ext cx="6120680" cy="817606"/>
      </dsp:txXfrm>
    </dsp:sp>
    <dsp:sp modelId="{A304FB4F-21B1-4A7E-90DD-FDA926E71E93}">
      <dsp:nvSpPr>
        <dsp:cNvPr id="0" name=""/>
        <dsp:cNvSpPr/>
      </dsp:nvSpPr>
      <dsp:spPr>
        <a:xfrm>
          <a:off x="0" y="4088731"/>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02EE1-43FE-4D5C-B793-6917ACD7927E}">
      <dsp:nvSpPr>
        <dsp:cNvPr id="0" name=""/>
        <dsp:cNvSpPr/>
      </dsp:nvSpPr>
      <dsp:spPr>
        <a:xfrm>
          <a:off x="0" y="4088731"/>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FRECUENCIA: </a:t>
          </a:r>
          <a:r>
            <a:rPr lang="es-CO" sz="1600" kern="1200"/>
            <a:t>Número de eventos o efectos por unidad de tiempo definida.</a:t>
          </a:r>
          <a:endParaRPr lang="en-US" sz="1600" kern="1200"/>
        </a:p>
      </dsp:txBody>
      <dsp:txXfrm>
        <a:off x="0" y="4088731"/>
        <a:ext cx="6120680" cy="817606"/>
      </dsp:txXfrm>
    </dsp:sp>
    <dsp:sp modelId="{1342E079-E285-4C05-BC04-C897DA8D319E}">
      <dsp:nvSpPr>
        <dsp:cNvPr id="0" name=""/>
        <dsp:cNvSpPr/>
      </dsp:nvSpPr>
      <dsp:spPr>
        <a:xfrm>
          <a:off x="0" y="4906338"/>
          <a:ext cx="61206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20F94-F0E7-4984-992E-B4A6A3588DB9}">
      <dsp:nvSpPr>
        <dsp:cNvPr id="0" name=""/>
        <dsp:cNvSpPr/>
      </dsp:nvSpPr>
      <dsp:spPr>
        <a:xfrm>
          <a:off x="0" y="4906338"/>
          <a:ext cx="6120680" cy="8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a:t>MATRIZ DEL RIESGO: </a:t>
          </a:r>
          <a:r>
            <a:rPr lang="es-CO" sz="1600" kern="1200"/>
            <a:t>Herramienta para clasificar y visualizar el riesgo.</a:t>
          </a:r>
          <a:endParaRPr lang="en-US" sz="1600" kern="1200"/>
        </a:p>
      </dsp:txBody>
      <dsp:txXfrm>
        <a:off x="0" y="4906338"/>
        <a:ext cx="6120680" cy="817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3CF0E-8FC8-415B-BA65-A1E4DCEEDD4D}">
      <dsp:nvSpPr>
        <dsp:cNvPr id="0" name=""/>
        <dsp:cNvSpPr/>
      </dsp:nvSpPr>
      <dsp:spPr>
        <a:xfrm>
          <a:off x="0" y="86779"/>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kern="1200"/>
            <a:t>Para la </a:t>
          </a:r>
          <a:r>
            <a:rPr lang="es-CO" sz="2300" b="1" i="1" kern="1200"/>
            <a:t>gestión del riesgo se requiere:</a:t>
          </a:r>
          <a:endParaRPr lang="en-US" sz="2300" kern="1200"/>
        </a:p>
      </dsp:txBody>
      <dsp:txXfrm>
        <a:off x="44664" y="131443"/>
        <a:ext cx="4348398" cy="825612"/>
      </dsp:txXfrm>
    </dsp:sp>
    <dsp:sp modelId="{2392143C-49DF-4215-854B-346B65B637F3}">
      <dsp:nvSpPr>
        <dsp:cNvPr id="0" name=""/>
        <dsp:cNvSpPr/>
      </dsp:nvSpPr>
      <dsp:spPr>
        <a:xfrm>
          <a:off x="0" y="1067959"/>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i="1" kern="1200"/>
            <a:t>Conciencia y cultura  </a:t>
          </a:r>
          <a:endParaRPr lang="en-US" sz="2300" kern="1200"/>
        </a:p>
      </dsp:txBody>
      <dsp:txXfrm>
        <a:off x="44664" y="1112623"/>
        <a:ext cx="4348398" cy="825612"/>
      </dsp:txXfrm>
    </dsp:sp>
    <dsp:sp modelId="{B97A7A93-E84D-4A67-A0CA-CE0C39CABC1A}">
      <dsp:nvSpPr>
        <dsp:cNvPr id="0" name=""/>
        <dsp:cNvSpPr/>
      </dsp:nvSpPr>
      <dsp:spPr>
        <a:xfrm>
          <a:off x="0" y="2049140"/>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i="1" kern="1200"/>
            <a:t>Pensamiento visionario</a:t>
          </a:r>
          <a:endParaRPr lang="en-US" sz="2300" kern="1200"/>
        </a:p>
      </dsp:txBody>
      <dsp:txXfrm>
        <a:off x="44664" y="2093804"/>
        <a:ext cx="4348398" cy="825612"/>
      </dsp:txXfrm>
    </dsp:sp>
    <dsp:sp modelId="{AEE2D841-BA9E-4C23-81AE-0B9A6662786C}">
      <dsp:nvSpPr>
        <dsp:cNvPr id="0" name=""/>
        <dsp:cNvSpPr/>
      </dsp:nvSpPr>
      <dsp:spPr>
        <a:xfrm>
          <a:off x="0" y="3030320"/>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i="1" kern="1200"/>
            <a:t>Responsabilidad en la toma de decisiones</a:t>
          </a:r>
          <a:endParaRPr lang="en-US" sz="2300" kern="1200"/>
        </a:p>
      </dsp:txBody>
      <dsp:txXfrm>
        <a:off x="44664" y="3074984"/>
        <a:ext cx="4348398" cy="825612"/>
      </dsp:txXfrm>
    </dsp:sp>
    <dsp:sp modelId="{27E6108F-F082-460D-A080-48F81C10909B}">
      <dsp:nvSpPr>
        <dsp:cNvPr id="0" name=""/>
        <dsp:cNvSpPr/>
      </dsp:nvSpPr>
      <dsp:spPr>
        <a:xfrm>
          <a:off x="0" y="4011500"/>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i="1" kern="1200"/>
            <a:t>Comunicación </a:t>
          </a:r>
          <a:endParaRPr lang="en-US" sz="2300" kern="1200"/>
        </a:p>
      </dsp:txBody>
      <dsp:txXfrm>
        <a:off x="44664" y="4056164"/>
        <a:ext cx="4348398" cy="825612"/>
      </dsp:txXfrm>
    </dsp:sp>
    <dsp:sp modelId="{84EEC3DD-E05E-46F1-BCAF-5DB283E1DAB1}">
      <dsp:nvSpPr>
        <dsp:cNvPr id="0" name=""/>
        <dsp:cNvSpPr/>
      </dsp:nvSpPr>
      <dsp:spPr>
        <a:xfrm>
          <a:off x="0" y="4992680"/>
          <a:ext cx="4437726"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1" i="1" kern="1200"/>
            <a:t>Relación costo – beneficio. </a:t>
          </a:r>
          <a:endParaRPr lang="en-US" sz="2300" kern="1200"/>
        </a:p>
      </dsp:txBody>
      <dsp:txXfrm>
        <a:off x="44664" y="5037344"/>
        <a:ext cx="4348398" cy="825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F634C-3FC1-4184-9B4E-157ECCE0556A}">
      <dsp:nvSpPr>
        <dsp:cNvPr id="0" name=""/>
        <dsp:cNvSpPr/>
      </dsp:nvSpPr>
      <dsp:spPr>
        <a:xfrm>
          <a:off x="0" y="0"/>
          <a:ext cx="399335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19146A-CCA5-43FF-B286-98F6BDDB550F}">
      <dsp:nvSpPr>
        <dsp:cNvPr id="0" name=""/>
        <dsp:cNvSpPr/>
      </dsp:nvSpPr>
      <dsp:spPr>
        <a:xfrm>
          <a:off x="0" y="0"/>
          <a:ext cx="3993357"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“La seguridad empieza contigo”</a:t>
          </a:r>
        </a:p>
      </dsp:txBody>
      <dsp:txXfrm>
        <a:off x="0" y="0"/>
        <a:ext cx="3993357" cy="1959768"/>
      </dsp:txXfrm>
    </dsp:sp>
    <dsp:sp modelId="{FAD0252C-24A0-4ECD-A76C-1B098317C806}">
      <dsp:nvSpPr>
        <dsp:cNvPr id="0" name=""/>
        <dsp:cNvSpPr/>
      </dsp:nvSpPr>
      <dsp:spPr>
        <a:xfrm>
          <a:off x="0" y="1959768"/>
          <a:ext cx="399335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9DB5E94-8551-4A2D-A547-CEDA9819E066}">
      <dsp:nvSpPr>
        <dsp:cNvPr id="0" name=""/>
        <dsp:cNvSpPr/>
      </dsp:nvSpPr>
      <dsp:spPr>
        <a:xfrm>
          <a:off x="0" y="1959768"/>
          <a:ext cx="3993357" cy="195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Espacio para logo / nombre de empresa</a:t>
          </a:r>
        </a:p>
      </dsp:txBody>
      <dsp:txXfrm>
        <a:off x="0" y="1959768"/>
        <a:ext cx="3993357" cy="1959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49578-ACD9-4A1B-ACC8-DDD09826D52B}">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E6462-808E-4ED0-8F10-5C7D0A5ACBC9}">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BD29FB-E92D-44E2-B741-2CBAB846267F}">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Un trabajador manipula sustancias de limpieza sin guantes.</a:t>
          </a:r>
        </a:p>
      </dsp:txBody>
      <dsp:txXfrm>
        <a:off x="1939533" y="717"/>
        <a:ext cx="2786667" cy="1679249"/>
      </dsp:txXfrm>
    </dsp:sp>
    <dsp:sp modelId="{A673587E-A249-48D0-AFC9-B1170BF519F1}">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FB77A-6918-4C71-91C5-B39B77AFFD4A}">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B0DEB-08A3-42C6-8CCF-4619B5753E1B}">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Consecuencias: Irritación, quemaduras.</a:t>
          </a:r>
        </a:p>
      </dsp:txBody>
      <dsp:txXfrm>
        <a:off x="1939533" y="2099779"/>
        <a:ext cx="2786667" cy="1679249"/>
      </dsp:txXfrm>
    </dsp:sp>
    <dsp:sp modelId="{06EE1CD9-4054-4606-8625-57F6720C148F}">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1E7D7-DA01-42FC-BE52-46A963EBFE56}">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487872-0C7E-487C-AAFC-B5DE08BF86E5}">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977900">
            <a:lnSpc>
              <a:spcPct val="90000"/>
            </a:lnSpc>
            <a:spcBef>
              <a:spcPct val="0"/>
            </a:spcBef>
            <a:spcAft>
              <a:spcPct val="35000"/>
            </a:spcAft>
            <a:buNone/>
          </a:pPr>
          <a:r>
            <a:rPr lang="en-US" sz="2200" kern="1200"/>
            <a:t>Control: Uso obligatorio de guantes y gafas.</a:t>
          </a:r>
        </a:p>
      </dsp:txBody>
      <dsp:txXfrm>
        <a:off x="1939533" y="4198841"/>
        <a:ext cx="2786667" cy="1679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B650-659B-4193-9925-B28A8E3267B7}">
      <dsp:nvSpPr>
        <dsp:cNvPr id="0" name=""/>
        <dsp:cNvSpPr/>
      </dsp:nvSpPr>
      <dsp:spPr>
        <a:xfrm>
          <a:off x="0" y="36994"/>
          <a:ext cx="4726201" cy="18696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Un empleado pasa 8 horas sentado sin pausas activas.</a:t>
          </a:r>
        </a:p>
      </dsp:txBody>
      <dsp:txXfrm>
        <a:off x="91269" y="128263"/>
        <a:ext cx="4543663" cy="1687122"/>
      </dsp:txXfrm>
    </dsp:sp>
    <dsp:sp modelId="{FAAF00AF-D951-45C1-BEBE-65EAE17AF262}">
      <dsp:nvSpPr>
        <dsp:cNvPr id="0" name=""/>
        <dsp:cNvSpPr/>
      </dsp:nvSpPr>
      <dsp:spPr>
        <a:xfrm>
          <a:off x="0" y="2004574"/>
          <a:ext cx="4726201" cy="18696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Consecuencias: Dolor lumbar, fatiga.</a:t>
          </a:r>
        </a:p>
      </dsp:txBody>
      <dsp:txXfrm>
        <a:off x="91269" y="2095843"/>
        <a:ext cx="4543663" cy="1687122"/>
      </dsp:txXfrm>
    </dsp:sp>
    <dsp:sp modelId="{620CAF9C-6AB7-4C77-B7AE-54A32F22C777}">
      <dsp:nvSpPr>
        <dsp:cNvPr id="0" name=""/>
        <dsp:cNvSpPr/>
      </dsp:nvSpPr>
      <dsp:spPr>
        <a:xfrm>
          <a:off x="0" y="3972154"/>
          <a:ext cx="4726201" cy="18696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Control: Pausas activas, silla ergonómica.</a:t>
          </a:r>
        </a:p>
      </dsp:txBody>
      <dsp:txXfrm>
        <a:off x="91269" y="4063423"/>
        <a:ext cx="4543663" cy="1687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8C366-C64E-4781-876B-A5EB2CA5285D}">
      <dsp:nvSpPr>
        <dsp:cNvPr id="0" name=""/>
        <dsp:cNvSpPr/>
      </dsp:nvSpPr>
      <dsp:spPr>
        <a:xfrm>
          <a:off x="0" y="3650"/>
          <a:ext cx="5175384" cy="13109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Identificación de peligros</a:t>
          </a:r>
        </a:p>
      </dsp:txBody>
      <dsp:txXfrm>
        <a:off x="63994" y="67644"/>
        <a:ext cx="5047396" cy="1182942"/>
      </dsp:txXfrm>
    </dsp:sp>
    <dsp:sp modelId="{D9C246FA-7202-4814-A1EC-44589CA036AF}">
      <dsp:nvSpPr>
        <dsp:cNvPr id="0" name=""/>
        <dsp:cNvSpPr/>
      </dsp:nvSpPr>
      <dsp:spPr>
        <a:xfrm>
          <a:off x="0" y="1409620"/>
          <a:ext cx="5175384" cy="131093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2. Evaluación y valoración de riesgos</a:t>
          </a:r>
        </a:p>
      </dsp:txBody>
      <dsp:txXfrm>
        <a:off x="63994" y="1473614"/>
        <a:ext cx="5047396" cy="1182942"/>
      </dsp:txXfrm>
    </dsp:sp>
    <dsp:sp modelId="{167703A9-F541-497F-A23B-CC3ADF684D98}">
      <dsp:nvSpPr>
        <dsp:cNvPr id="0" name=""/>
        <dsp:cNvSpPr/>
      </dsp:nvSpPr>
      <dsp:spPr>
        <a:xfrm>
          <a:off x="0" y="2815590"/>
          <a:ext cx="5175384" cy="131093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3. Control de riesgos (prevención y mitigación)</a:t>
          </a:r>
        </a:p>
      </dsp:txBody>
      <dsp:txXfrm>
        <a:off x="63994" y="2879584"/>
        <a:ext cx="5047396" cy="1182942"/>
      </dsp:txXfrm>
    </dsp:sp>
    <dsp:sp modelId="{0610A55B-101B-41BD-8E58-858362621CE8}">
      <dsp:nvSpPr>
        <dsp:cNvPr id="0" name=""/>
        <dsp:cNvSpPr/>
      </dsp:nvSpPr>
      <dsp:spPr>
        <a:xfrm>
          <a:off x="0" y="4221560"/>
          <a:ext cx="5175384" cy="131093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4. Seguimiento y mejora continua</a:t>
          </a:r>
        </a:p>
      </dsp:txBody>
      <dsp:txXfrm>
        <a:off x="63994" y="4285554"/>
        <a:ext cx="5047396" cy="1182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C2B27-70D1-4D29-B55D-7F5C14358B67}">
      <dsp:nvSpPr>
        <dsp:cNvPr id="0" name=""/>
        <dsp:cNvSpPr/>
      </dsp:nvSpPr>
      <dsp:spPr>
        <a:xfrm>
          <a:off x="0" y="1913"/>
          <a:ext cx="399335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8AB3D73-8318-4A3B-A434-49B4D9317F49}">
      <dsp:nvSpPr>
        <dsp:cNvPr id="0" name=""/>
        <dsp:cNvSpPr/>
      </dsp:nvSpPr>
      <dsp:spPr>
        <a:xfrm>
          <a:off x="0" y="1913"/>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Empleador: Garantizar condiciones seguras</a:t>
          </a:r>
        </a:p>
      </dsp:txBody>
      <dsp:txXfrm>
        <a:off x="0" y="1913"/>
        <a:ext cx="3993357" cy="1305236"/>
      </dsp:txXfrm>
    </dsp:sp>
    <dsp:sp modelId="{8A588F25-5278-48D5-9617-DD089B303280}">
      <dsp:nvSpPr>
        <dsp:cNvPr id="0" name=""/>
        <dsp:cNvSpPr/>
      </dsp:nvSpPr>
      <dsp:spPr>
        <a:xfrm>
          <a:off x="0" y="1307150"/>
          <a:ext cx="399335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9E4E04A-582B-40AA-9CDA-8F114FE8E1EF}">
      <dsp:nvSpPr>
        <dsp:cNvPr id="0" name=""/>
        <dsp:cNvSpPr/>
      </dsp:nvSpPr>
      <dsp:spPr>
        <a:xfrm>
          <a:off x="0" y="1307150"/>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Trabajador: Cumplir con normas de seguridad</a:t>
          </a:r>
        </a:p>
      </dsp:txBody>
      <dsp:txXfrm>
        <a:off x="0" y="1307150"/>
        <a:ext cx="3993357" cy="1305236"/>
      </dsp:txXfrm>
    </dsp:sp>
    <dsp:sp modelId="{71A93FDB-3006-494D-B641-17EDA809DD11}">
      <dsp:nvSpPr>
        <dsp:cNvPr id="0" name=""/>
        <dsp:cNvSpPr/>
      </dsp:nvSpPr>
      <dsp:spPr>
        <a:xfrm>
          <a:off x="0" y="2612387"/>
          <a:ext cx="3993357"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8A3DDAA-2D64-4C41-B1E8-E179DCEFC8AE}">
      <dsp:nvSpPr>
        <dsp:cNvPr id="0" name=""/>
        <dsp:cNvSpPr/>
      </dsp:nvSpPr>
      <dsp:spPr>
        <a:xfrm>
          <a:off x="0" y="2612387"/>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 ARL: Apoyar la gestión de riesgos</a:t>
          </a:r>
        </a:p>
      </dsp:txBody>
      <dsp:txXfrm>
        <a:off x="0" y="2612387"/>
        <a:ext cx="3993357" cy="1305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F3805-2087-4379-B9F4-C08B46700768}">
      <dsp:nvSpPr>
        <dsp:cNvPr id="0" name=""/>
        <dsp:cNvSpPr/>
      </dsp:nvSpPr>
      <dsp:spPr>
        <a:xfrm>
          <a:off x="0" y="226897"/>
          <a:ext cx="5000124" cy="5000124"/>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63DC22A-1EE0-463E-AB8D-6F7C95E700CC}">
      <dsp:nvSpPr>
        <dsp:cNvPr id="0" name=""/>
        <dsp:cNvSpPr/>
      </dsp:nvSpPr>
      <dsp:spPr>
        <a:xfrm>
          <a:off x="475011" y="701909"/>
          <a:ext cx="1950048" cy="195004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0" i="0" kern="1200"/>
            <a:t>En abril de 2019, las empresas deben tener funcionando el Sistema de Gestión de Seguridad y Salud en el Trabajo, conforme al </a:t>
          </a:r>
          <a:r>
            <a:rPr lang="es-MX" sz="1000" b="1" i="0" kern="1200"/>
            <a:t>Decreto 1072 de 2015 </a:t>
          </a:r>
          <a:r>
            <a:rPr lang="es-MX" sz="1000" b="0" i="0" kern="1200"/>
            <a:t>(2.2.4.6). Luego de cinco fases anteriores, a partir de abril de 2019 empezará la Inspección, Vigilancia y Control de la implementación de este Sistema.</a:t>
          </a:r>
          <a:endParaRPr lang="en-US" sz="1000" kern="1200"/>
        </a:p>
      </dsp:txBody>
      <dsp:txXfrm>
        <a:off x="570204" y="797102"/>
        <a:ext cx="1759662" cy="1759662"/>
      </dsp:txXfrm>
    </dsp:sp>
    <dsp:sp modelId="{C722A327-3FDB-432F-B81C-2E7F8C1652C5}">
      <dsp:nvSpPr>
        <dsp:cNvPr id="0" name=""/>
        <dsp:cNvSpPr/>
      </dsp:nvSpPr>
      <dsp:spPr>
        <a:xfrm>
          <a:off x="2575063" y="701909"/>
          <a:ext cx="1950048" cy="195004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0" i="0" kern="1200"/>
            <a:t>◥ Los líderes de SST requieren cada vez más enfocarse a un liderazgo colaborativo y con ello administrar el talento, los conceptos, ideas y el conocimiento del personal que conforman integralmente el equipo.</a:t>
          </a:r>
          <a:endParaRPr lang="en-US" sz="1000" kern="1200"/>
        </a:p>
      </dsp:txBody>
      <dsp:txXfrm>
        <a:off x="2670256" y="797102"/>
        <a:ext cx="1759662" cy="1759662"/>
      </dsp:txXfrm>
    </dsp:sp>
    <dsp:sp modelId="{EFF8E382-BB48-41FB-A956-C3F4F10C9115}">
      <dsp:nvSpPr>
        <dsp:cNvPr id="0" name=""/>
        <dsp:cNvSpPr/>
      </dsp:nvSpPr>
      <dsp:spPr>
        <a:xfrm>
          <a:off x="475011" y="2801961"/>
          <a:ext cx="1950048" cy="195004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0" i="0" kern="1200"/>
            <a:t>las personas son más conscientes de buscar lugares de trabajo donde no solo reciban un salario mensual. Ellos buscan trabajar en espacios donde exista equilibrio entre su vida personal y laboral y así desarrollar temas paralelos a su trabajo.</a:t>
          </a:r>
          <a:endParaRPr lang="en-US" sz="1000" kern="1200"/>
        </a:p>
      </dsp:txBody>
      <dsp:txXfrm>
        <a:off x="570204" y="2897154"/>
        <a:ext cx="1759662" cy="1759662"/>
      </dsp:txXfrm>
    </dsp:sp>
    <dsp:sp modelId="{BDED3FF6-CFA1-4BF5-9AAA-B4A0D973637A}">
      <dsp:nvSpPr>
        <dsp:cNvPr id="0" name=""/>
        <dsp:cNvSpPr/>
      </dsp:nvSpPr>
      <dsp:spPr>
        <a:xfrm>
          <a:off x="2575063" y="2801961"/>
          <a:ext cx="1950048" cy="195004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a:t>E</a:t>
          </a:r>
          <a:r>
            <a:rPr lang="es-MX" sz="1000" b="0" i="0" kern="1200"/>
            <a:t>stratégicamente adoptar la Norma Internacional del Sistema de Gestión de la Seguridad y Salud en el Trabajo </a:t>
          </a:r>
          <a:r>
            <a:rPr lang="es-MX" sz="1000" b="1" i="0" kern="1200"/>
            <a:t>ISO 45001:2018</a:t>
          </a:r>
          <a:r>
            <a:rPr lang="es-MX" sz="1000" b="0" i="0" kern="1200"/>
            <a:t>, buscando fortalecer la alineación de los objetivos estratégicos de la compañía con los objetivos previstos de SST.</a:t>
          </a:r>
          <a:endParaRPr lang="en-US" sz="1000" kern="1200"/>
        </a:p>
      </dsp:txBody>
      <dsp:txXfrm>
        <a:off x="2670256" y="2897154"/>
        <a:ext cx="1759662" cy="1759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E770-4597-45C3-A96A-9442EE602627}">
      <dsp:nvSpPr>
        <dsp:cNvPr id="0" name=""/>
        <dsp:cNvSpPr/>
      </dsp:nvSpPr>
      <dsp:spPr>
        <a:xfrm>
          <a:off x="0" y="68822"/>
          <a:ext cx="5139680" cy="173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Figura incipiente del seguro – 2 siglos después -  préstamos entre agricultores con tasas de interés entre el 0 y el 33% dependiendo del nivel de riesgo. En esa época la agricultura era base de la economía. </a:t>
          </a:r>
          <a:endParaRPr lang="en-US" sz="2000" kern="1200"/>
        </a:p>
      </dsp:txBody>
      <dsp:txXfrm>
        <a:off x="84530" y="153352"/>
        <a:ext cx="4970620" cy="1562540"/>
      </dsp:txXfrm>
    </dsp:sp>
    <dsp:sp modelId="{EAC49D41-0051-4AAD-9FBD-D60B8CBAC101}">
      <dsp:nvSpPr>
        <dsp:cNvPr id="0" name=""/>
        <dsp:cNvSpPr/>
      </dsp:nvSpPr>
      <dsp:spPr>
        <a:xfrm>
          <a:off x="0" y="1858022"/>
          <a:ext cx="5139680" cy="173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Siglo XVIII - Peligros en la navegación y probabilidad de que la carga llegara al lugar de destino. – Seguros marítimos. Empieza en Inglaterra. </a:t>
          </a:r>
          <a:endParaRPr lang="en-US" sz="2000" kern="1200"/>
        </a:p>
      </dsp:txBody>
      <dsp:txXfrm>
        <a:off x="84530" y="1942552"/>
        <a:ext cx="4970620" cy="1562540"/>
      </dsp:txXfrm>
    </dsp:sp>
    <dsp:sp modelId="{E0A6628E-81FB-4FF3-B93D-667B65DB8A08}">
      <dsp:nvSpPr>
        <dsp:cNvPr id="0" name=""/>
        <dsp:cNvSpPr/>
      </dsp:nvSpPr>
      <dsp:spPr>
        <a:xfrm>
          <a:off x="0" y="3647222"/>
          <a:ext cx="5139680" cy="173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Van al banco y le expresan el avaluó de la carga... Si llega al destino parten ganancias.</a:t>
          </a:r>
          <a:endParaRPr lang="en-US" sz="2000" kern="1200"/>
        </a:p>
      </dsp:txBody>
      <dsp:txXfrm>
        <a:off x="84530" y="3731752"/>
        <a:ext cx="4970620" cy="1562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E1E6-631F-4A0B-B629-F44978A4D8F6}">
      <dsp:nvSpPr>
        <dsp:cNvPr id="0" name=""/>
        <dsp:cNvSpPr/>
      </dsp:nvSpPr>
      <dsp:spPr>
        <a:xfrm>
          <a:off x="0" y="25972"/>
          <a:ext cx="5624522" cy="1338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a:t>Siglo XX – 1920: </a:t>
          </a:r>
          <a:r>
            <a:rPr lang="es-CO" sz="1900" b="1" kern="1200"/>
            <a:t>Maduración con la administración de seguros.</a:t>
          </a:r>
          <a:r>
            <a:rPr lang="es-CO" sz="1900" kern="1200"/>
            <a:t> Se consolida el seguro como tal. Deja de ser exclusiva o informal.</a:t>
          </a:r>
          <a:endParaRPr lang="en-US" sz="1900" kern="1200"/>
        </a:p>
      </dsp:txBody>
      <dsp:txXfrm>
        <a:off x="65348" y="91320"/>
        <a:ext cx="5493826" cy="1207966"/>
      </dsp:txXfrm>
    </dsp:sp>
    <dsp:sp modelId="{D7A47918-4AF3-49A0-828D-33CBDC64DDFC}">
      <dsp:nvSpPr>
        <dsp:cNvPr id="0" name=""/>
        <dsp:cNvSpPr/>
      </dsp:nvSpPr>
      <dsp:spPr>
        <a:xfrm>
          <a:off x="0" y="1419355"/>
          <a:ext cx="5624522" cy="1338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a:t>Siglo XX – 1952: </a:t>
          </a:r>
          <a:r>
            <a:rPr lang="es-CO" sz="1900" b="1" kern="1200"/>
            <a:t>Diversificación de portafolios: </a:t>
          </a:r>
          <a:r>
            <a:rPr lang="es-CO" sz="1900" kern="1200"/>
            <a:t>Esto es a nivel financiero... Repartir los huevos de la canasta. Diversificar el riesgo.</a:t>
          </a:r>
          <a:endParaRPr lang="en-US" sz="1900" kern="1200"/>
        </a:p>
      </dsp:txBody>
      <dsp:txXfrm>
        <a:off x="65348" y="1484703"/>
        <a:ext cx="5493826" cy="1207966"/>
      </dsp:txXfrm>
    </dsp:sp>
    <dsp:sp modelId="{1F32BBD4-5539-4A3E-83CE-ED5ADD2A317A}">
      <dsp:nvSpPr>
        <dsp:cNvPr id="0" name=""/>
        <dsp:cNvSpPr/>
      </dsp:nvSpPr>
      <dsp:spPr>
        <a:xfrm>
          <a:off x="0" y="2812738"/>
          <a:ext cx="5624522" cy="1338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a:t>Siglo XX - años 60: Incremento de peligros con el desarrollo industrial – primera publicación del </a:t>
          </a:r>
          <a:r>
            <a:rPr lang="es-CO" sz="1900" b="1" kern="1200"/>
            <a:t>“costo del riesgo”. </a:t>
          </a:r>
          <a:r>
            <a:rPr lang="es-CO" sz="1900" kern="1200"/>
            <a:t>Seguros madura el tema del costo del riesgo no solo de la gestión si no del costo.</a:t>
          </a:r>
          <a:endParaRPr lang="en-US" sz="1900" kern="1200"/>
        </a:p>
      </dsp:txBody>
      <dsp:txXfrm>
        <a:off x="65348" y="2878086"/>
        <a:ext cx="5493826" cy="1207966"/>
      </dsp:txXfrm>
    </dsp:sp>
    <dsp:sp modelId="{ECA1645C-760B-469F-905E-FCB07F9A3864}">
      <dsp:nvSpPr>
        <dsp:cNvPr id="0" name=""/>
        <dsp:cNvSpPr/>
      </dsp:nvSpPr>
      <dsp:spPr>
        <a:xfrm>
          <a:off x="0" y="4206120"/>
          <a:ext cx="5624522" cy="1338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a:t>Iniciativas desde diferentes frentes con base en eventos ocurridos – ambientales, laborales, financieros, operativos, etc. No solo es económico si no que nacen otros riesgos de manera integral </a:t>
          </a:r>
          <a:endParaRPr lang="en-US" sz="1900" kern="1200"/>
        </a:p>
      </dsp:txBody>
      <dsp:txXfrm>
        <a:off x="65348" y="4271468"/>
        <a:ext cx="5493826" cy="12079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66B1F-03AE-4FD8-8141-BF2211E1EF60}">
      <dsp:nvSpPr>
        <dsp:cNvPr id="0" name=""/>
        <dsp:cNvSpPr/>
      </dsp:nvSpPr>
      <dsp:spPr>
        <a:xfrm>
          <a:off x="0" y="529"/>
          <a:ext cx="4978895" cy="1239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60B00-9A4C-432F-9C68-B0F8B69CB18C}">
      <dsp:nvSpPr>
        <dsp:cNvPr id="0" name=""/>
        <dsp:cNvSpPr/>
      </dsp:nvSpPr>
      <dsp:spPr>
        <a:xfrm>
          <a:off x="374978" y="279439"/>
          <a:ext cx="681778" cy="681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3158D-7ED6-460A-B367-E661883B496B}">
      <dsp:nvSpPr>
        <dsp:cNvPr id="0" name=""/>
        <dsp:cNvSpPr/>
      </dsp:nvSpPr>
      <dsp:spPr>
        <a:xfrm>
          <a:off x="1431734" y="529"/>
          <a:ext cx="3547161" cy="123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91" tIns="131191" rIns="131191" bIns="131191" numCol="1" spcCol="1270" anchor="ctr" anchorCtr="0">
          <a:noAutofit/>
        </a:bodyPr>
        <a:lstStyle/>
        <a:p>
          <a:pPr marL="0" lvl="0" indent="0" algn="l" defTabSz="666750">
            <a:lnSpc>
              <a:spcPct val="100000"/>
            </a:lnSpc>
            <a:spcBef>
              <a:spcPct val="0"/>
            </a:spcBef>
            <a:spcAft>
              <a:spcPct val="35000"/>
            </a:spcAft>
            <a:buNone/>
          </a:pPr>
          <a:r>
            <a:rPr lang="es-CO" sz="1500" b="1" kern="1200"/>
            <a:t>IDENTIFICACIÓN DEL RIESGO: </a:t>
          </a:r>
          <a:r>
            <a:rPr lang="es-CO" sz="1500" kern="1200"/>
            <a:t>Proceso para encontrar, reconocer y describir el riesgo .</a:t>
          </a:r>
          <a:endParaRPr lang="en-US" sz="1500" kern="1200"/>
        </a:p>
      </dsp:txBody>
      <dsp:txXfrm>
        <a:off x="1431734" y="529"/>
        <a:ext cx="3547161" cy="1239597"/>
      </dsp:txXfrm>
    </dsp:sp>
    <dsp:sp modelId="{4523D03A-2E49-4B3C-81E2-44D9B3ABB4EE}">
      <dsp:nvSpPr>
        <dsp:cNvPr id="0" name=""/>
        <dsp:cNvSpPr/>
      </dsp:nvSpPr>
      <dsp:spPr>
        <a:xfrm>
          <a:off x="0" y="1550026"/>
          <a:ext cx="4978895" cy="1239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72E18-9F6B-4F15-A055-2CC9163ACA2D}">
      <dsp:nvSpPr>
        <dsp:cNvPr id="0" name=""/>
        <dsp:cNvSpPr/>
      </dsp:nvSpPr>
      <dsp:spPr>
        <a:xfrm>
          <a:off x="374978" y="1828935"/>
          <a:ext cx="681778" cy="681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48BD0-164F-4BE4-B445-65BC8F951777}">
      <dsp:nvSpPr>
        <dsp:cNvPr id="0" name=""/>
        <dsp:cNvSpPr/>
      </dsp:nvSpPr>
      <dsp:spPr>
        <a:xfrm>
          <a:off x="1431734" y="1550026"/>
          <a:ext cx="3547161" cy="123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91" tIns="131191" rIns="131191" bIns="131191" numCol="1" spcCol="1270" anchor="ctr" anchorCtr="0">
          <a:noAutofit/>
        </a:bodyPr>
        <a:lstStyle/>
        <a:p>
          <a:pPr marL="0" lvl="0" indent="0" algn="l" defTabSz="666750">
            <a:lnSpc>
              <a:spcPct val="100000"/>
            </a:lnSpc>
            <a:spcBef>
              <a:spcPct val="0"/>
            </a:spcBef>
            <a:spcAft>
              <a:spcPct val="35000"/>
            </a:spcAft>
            <a:buNone/>
          </a:pPr>
          <a:r>
            <a:rPr lang="es-CO" sz="1500" kern="1200"/>
            <a:t>NOTA. La identificación del riesgo implica la identificación de las fuentes de riesgo, los eventos, sus causas y sus consecuencias potenciales.</a:t>
          </a:r>
          <a:endParaRPr lang="en-US" sz="1500" kern="1200"/>
        </a:p>
      </dsp:txBody>
      <dsp:txXfrm>
        <a:off x="1431734" y="1550026"/>
        <a:ext cx="3547161" cy="1239597"/>
      </dsp:txXfrm>
    </dsp:sp>
    <dsp:sp modelId="{E5A0A86F-26BD-4958-998B-B87EF6F2B8DE}">
      <dsp:nvSpPr>
        <dsp:cNvPr id="0" name=""/>
        <dsp:cNvSpPr/>
      </dsp:nvSpPr>
      <dsp:spPr>
        <a:xfrm>
          <a:off x="0" y="3099522"/>
          <a:ext cx="4978895" cy="1239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9526A-3F5E-4900-A7D5-6817B70DB578}">
      <dsp:nvSpPr>
        <dsp:cNvPr id="0" name=""/>
        <dsp:cNvSpPr/>
      </dsp:nvSpPr>
      <dsp:spPr>
        <a:xfrm>
          <a:off x="374978" y="3378432"/>
          <a:ext cx="681778" cy="681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6EA4B-521A-4837-9B86-6E84DCCFC6E8}">
      <dsp:nvSpPr>
        <dsp:cNvPr id="0" name=""/>
        <dsp:cNvSpPr/>
      </dsp:nvSpPr>
      <dsp:spPr>
        <a:xfrm>
          <a:off x="1431734" y="3099522"/>
          <a:ext cx="3547161" cy="123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91" tIns="131191" rIns="131191" bIns="131191" numCol="1" spcCol="1270" anchor="ctr" anchorCtr="0">
          <a:noAutofit/>
        </a:bodyPr>
        <a:lstStyle/>
        <a:p>
          <a:pPr marL="0" lvl="0" indent="0" algn="l" defTabSz="666750">
            <a:lnSpc>
              <a:spcPct val="100000"/>
            </a:lnSpc>
            <a:spcBef>
              <a:spcPct val="0"/>
            </a:spcBef>
            <a:spcAft>
              <a:spcPct val="35000"/>
            </a:spcAft>
            <a:buNone/>
          </a:pPr>
          <a:r>
            <a:rPr lang="es-CO" sz="1500" b="1" kern="1200"/>
            <a:t>EVENTO: </a:t>
          </a:r>
          <a:r>
            <a:rPr lang="es-CO" sz="1500" kern="1200"/>
            <a:t>Ocurrencia o cambio de un conjunto particular de circunstancias </a:t>
          </a:r>
          <a:endParaRPr lang="en-US" sz="1500" kern="1200"/>
        </a:p>
      </dsp:txBody>
      <dsp:txXfrm>
        <a:off x="1431734" y="3099522"/>
        <a:ext cx="3547161" cy="1239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2B618-7DE9-4C94-9C66-DCC3864E6A2C}" type="datetimeFigureOut">
              <a:rPr lang="es-CO" smtClean="0"/>
              <a:t>1/09/2025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739A9-917C-481E-A04A-145997ECEFE4}" type="slidenum">
              <a:rPr lang="es-CO" smtClean="0"/>
              <a:t>‹Nº›</a:t>
            </a:fld>
            <a:endParaRPr lang="es-CO"/>
          </a:p>
        </p:txBody>
      </p:sp>
    </p:spTree>
    <p:extLst>
      <p:ext uri="{BB962C8B-B14F-4D97-AF65-F5344CB8AC3E}">
        <p14:creationId xmlns:p14="http://schemas.microsoft.com/office/powerpoint/2010/main" val="413997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cs.org.co/reflexionando-sobre-la-importancia-de-la-planeacion-estrategica-en-sst-en-tiempo-real-y-el-comprender-la-organizacion-y-su-context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cs.org.co/reflexionando-sobre-la-importancia-de-la-planeacion-estrategica-en-sst-en-tiempo-real-y-el-comprender-la-organizacion-y-su-context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s.wikipedia.org/wiki/The_Wall_Street_Journal" TargetMode="External"/><Relationship Id="rId3" Type="http://schemas.openxmlformats.org/officeDocument/2006/relationships/hyperlink" Target="http://es.wikipedia.org/wiki/Tecnolog%C3%ADas_de_la_informaci%C3%B3n" TargetMode="External"/><Relationship Id="rId7" Type="http://schemas.openxmlformats.org/officeDocument/2006/relationships/hyperlink" Target="http://es.wikipedia.org/w/index.php?title=BT_Group&amp;action=edit&amp;redlink=1"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es.wikipedia.org/wiki/Estados_Unidos" TargetMode="External"/><Relationship Id="rId5" Type="http://schemas.openxmlformats.org/officeDocument/2006/relationships/hyperlink" Target="http://es.wikipedia.org/wiki/Connecticut" TargetMode="External"/><Relationship Id="rId4" Type="http://schemas.openxmlformats.org/officeDocument/2006/relationships/hyperlink" Target="http://es.wikipedia.org/wiki/Stamford_(Connecticut)" TargetMode="External"/><Relationship Id="rId9" Type="http://schemas.openxmlformats.org/officeDocument/2006/relationships/hyperlink" Target="http://es.wikipedia.org/wiki/Gartner_(empres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hlinkClick r:id="rId3"/>
              </a:rPr>
              <a:t>Reflexionando sobre la importancia de la planeación estratégica en SST en tiempo real y el comprender la organización y su contexto - ccs.org.co</a:t>
            </a:r>
            <a:endParaRPr lang="es-CO" dirty="0"/>
          </a:p>
        </p:txBody>
      </p:sp>
      <p:sp>
        <p:nvSpPr>
          <p:cNvPr id="4" name="Marcador de número de diapositiva 3"/>
          <p:cNvSpPr>
            <a:spLocks noGrp="1"/>
          </p:cNvSpPr>
          <p:nvPr>
            <p:ph type="sldNum" sz="quarter" idx="5"/>
          </p:nvPr>
        </p:nvSpPr>
        <p:spPr/>
        <p:txBody>
          <a:bodyPr/>
          <a:lstStyle/>
          <a:p>
            <a:fld id="{D79739A9-917C-481E-A04A-145997ECEFE4}" type="slidenum">
              <a:rPr lang="es-CO" smtClean="0"/>
              <a:t>14</a:t>
            </a:fld>
            <a:endParaRPr lang="es-CO"/>
          </a:p>
        </p:txBody>
      </p:sp>
    </p:spTree>
    <p:extLst>
      <p:ext uri="{BB962C8B-B14F-4D97-AF65-F5344CB8AC3E}">
        <p14:creationId xmlns:p14="http://schemas.microsoft.com/office/powerpoint/2010/main" val="426189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bases incluyen:</a:t>
            </a:r>
            <a:r>
              <a:rPr lang="es-CO" baseline="0" dirty="0"/>
              <a:t> las políticas, los objetivos, el comando y el compromiso para gestionar el riesgo. La disposición de la organización incluyen planes, relaciones, rendición de cuentas, recursos, procesos y actividades. El marco de referencia esta incluido dentro de la política y las practicas de la organización</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44</a:t>
            </a:fld>
            <a:endParaRPr lang="es-ES"/>
          </a:p>
        </p:txBody>
      </p:sp>
    </p:spTree>
    <p:extLst>
      <p:ext uri="{BB962C8B-B14F-4D97-AF65-F5344CB8AC3E}">
        <p14:creationId xmlns:p14="http://schemas.microsoft.com/office/powerpoint/2010/main" val="304044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Componentes del marco para la gestión del riesgo</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45</a:t>
            </a:fld>
            <a:endParaRPr lang="es-ES"/>
          </a:p>
        </p:txBody>
      </p:sp>
    </p:spTree>
    <p:extLst>
      <p:ext uri="{BB962C8B-B14F-4D97-AF65-F5344CB8AC3E}">
        <p14:creationId xmlns:p14="http://schemas.microsoft.com/office/powerpoint/2010/main" val="356014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El plan para la gestión del riesgo puede aplicar para productos, proyectos o procesos</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46</a:t>
            </a:fld>
            <a:endParaRPr lang="es-ES"/>
          </a:p>
        </p:txBody>
      </p:sp>
    </p:spTree>
    <p:extLst>
      <p:ext uri="{BB962C8B-B14F-4D97-AF65-F5344CB8AC3E}">
        <p14:creationId xmlns:p14="http://schemas.microsoft.com/office/powerpoint/2010/main" val="128139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´Nota: la percepción del riesgo refleja las necesidades, el conocimiento, los problemas, las creencias y valores</a:t>
            </a:r>
            <a:r>
              <a:rPr lang="es-CO" baseline="0" dirty="0"/>
              <a:t> de las partes involucradas</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51</a:t>
            </a:fld>
            <a:endParaRPr lang="es-ES"/>
          </a:p>
        </p:txBody>
      </p:sp>
    </p:spTree>
    <p:extLst>
      <p:ext uri="{BB962C8B-B14F-4D97-AF65-F5344CB8AC3E}">
        <p14:creationId xmlns:p14="http://schemas.microsoft.com/office/powerpoint/2010/main" val="79796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Externo: factores que se generan acorde</a:t>
            </a:r>
            <a:r>
              <a:rPr lang="es-CO" baseline="0" dirty="0"/>
              <a:t> con las decisiones políticas de la organización.</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53</a:t>
            </a:fld>
            <a:endParaRPr lang="es-ES"/>
          </a:p>
        </p:txBody>
      </p:sp>
    </p:spTree>
    <p:extLst>
      <p:ext uri="{BB962C8B-B14F-4D97-AF65-F5344CB8AC3E}">
        <p14:creationId xmlns:p14="http://schemas.microsoft.com/office/powerpoint/2010/main" val="315472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56</a:t>
            </a:fld>
            <a:endParaRPr lang="es-ES"/>
          </a:p>
        </p:txBody>
      </p:sp>
    </p:spTree>
    <p:extLst>
      <p:ext uri="{BB962C8B-B14F-4D97-AF65-F5344CB8AC3E}">
        <p14:creationId xmlns:p14="http://schemas.microsoft.com/office/powerpoint/2010/main" val="384098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61</a:t>
            </a:fld>
            <a:endParaRPr lang="es-ES"/>
          </a:p>
        </p:txBody>
      </p:sp>
    </p:spTree>
    <p:extLst>
      <p:ext uri="{BB962C8B-B14F-4D97-AF65-F5344CB8AC3E}">
        <p14:creationId xmlns:p14="http://schemas.microsoft.com/office/powerpoint/2010/main" val="384098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62</a:t>
            </a:fld>
            <a:endParaRPr lang="es-ES"/>
          </a:p>
        </p:txBody>
      </p:sp>
    </p:spTree>
    <p:extLst>
      <p:ext uri="{BB962C8B-B14F-4D97-AF65-F5344CB8AC3E}">
        <p14:creationId xmlns:p14="http://schemas.microsoft.com/office/powerpoint/2010/main" val="384098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EBEF-80E0-8A95-AAC4-68292197195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0C0015-53B7-7D01-D20C-DD9AA644799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EB96905-057B-5A6A-C77B-37485279EF9A}"/>
              </a:ext>
            </a:extLst>
          </p:cNvPr>
          <p:cNvSpPr>
            <a:spLocks noGrp="1"/>
          </p:cNvSpPr>
          <p:nvPr>
            <p:ph type="body" idx="1"/>
          </p:nvPr>
        </p:nvSpPr>
        <p:spPr/>
        <p:txBody>
          <a:bodyPr/>
          <a:lstStyle/>
          <a:p>
            <a:r>
              <a:rPr lang="es-MX" dirty="0">
                <a:hlinkClick r:id="rId3"/>
              </a:rPr>
              <a:t>Reflexionando sobre la importancia de la planeación estratégica en SST en tiempo real y el comprender la organización y su contexto - ccs.org.co</a:t>
            </a:r>
            <a:endParaRPr lang="es-CO" dirty="0"/>
          </a:p>
        </p:txBody>
      </p:sp>
      <p:sp>
        <p:nvSpPr>
          <p:cNvPr id="4" name="Marcador de número de diapositiva 3">
            <a:extLst>
              <a:ext uri="{FF2B5EF4-FFF2-40B4-BE49-F238E27FC236}">
                <a16:creationId xmlns:a16="http://schemas.microsoft.com/office/drawing/2014/main" id="{827A156B-D8F6-792F-6E85-1AD54A935278}"/>
              </a:ext>
            </a:extLst>
          </p:cNvPr>
          <p:cNvSpPr>
            <a:spLocks noGrp="1"/>
          </p:cNvSpPr>
          <p:nvPr>
            <p:ph type="sldNum" sz="quarter" idx="5"/>
          </p:nvPr>
        </p:nvSpPr>
        <p:spPr/>
        <p:txBody>
          <a:bodyPr/>
          <a:lstStyle/>
          <a:p>
            <a:fld id="{D79739A9-917C-481E-A04A-145997ECEFE4}" type="slidenum">
              <a:rPr lang="es-CO" smtClean="0"/>
              <a:t>15</a:t>
            </a:fld>
            <a:endParaRPr lang="es-CO"/>
          </a:p>
        </p:txBody>
      </p:sp>
    </p:spTree>
    <p:extLst>
      <p:ext uri="{BB962C8B-B14F-4D97-AF65-F5344CB8AC3E}">
        <p14:creationId xmlns:p14="http://schemas.microsoft.com/office/powerpoint/2010/main" val="10801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666666"/>
                </a:solidFill>
                <a:effectLst/>
                <a:latin typeface="Open Sans" panose="020B0606030504020204" pitchFamily="34" charset="0"/>
              </a:rPr>
              <a:t>Fuente: Superintendencia de Sociedades</a:t>
            </a:r>
            <a:endParaRPr lang="es-CO" dirty="0"/>
          </a:p>
        </p:txBody>
      </p:sp>
      <p:sp>
        <p:nvSpPr>
          <p:cNvPr id="4" name="Marcador de número de diapositiva 3"/>
          <p:cNvSpPr>
            <a:spLocks noGrp="1"/>
          </p:cNvSpPr>
          <p:nvPr>
            <p:ph type="sldNum" sz="quarter" idx="5"/>
          </p:nvPr>
        </p:nvSpPr>
        <p:spPr/>
        <p:txBody>
          <a:bodyPr/>
          <a:lstStyle/>
          <a:p>
            <a:fld id="{D79739A9-917C-481E-A04A-145997ECEFE4}" type="slidenum">
              <a:rPr lang="es-CO" smtClean="0"/>
              <a:t>22</a:t>
            </a:fld>
            <a:endParaRPr lang="es-CO"/>
          </a:p>
        </p:txBody>
      </p:sp>
    </p:spTree>
    <p:extLst>
      <p:ext uri="{BB962C8B-B14F-4D97-AF65-F5344CB8AC3E}">
        <p14:creationId xmlns:p14="http://schemas.microsoft.com/office/powerpoint/2010/main" val="170450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79739A9-917C-481E-A04A-145997ECEFE4}" type="slidenum">
              <a:rPr lang="es-CO" smtClean="0"/>
              <a:t>25</a:t>
            </a:fld>
            <a:endParaRPr lang="es-CO"/>
          </a:p>
        </p:txBody>
      </p:sp>
    </p:spTree>
    <p:extLst>
      <p:ext uri="{BB962C8B-B14F-4D97-AF65-F5344CB8AC3E}">
        <p14:creationId xmlns:p14="http://schemas.microsoft.com/office/powerpoint/2010/main" val="99136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30</a:t>
            </a:fld>
            <a:endParaRPr lang="es-ES"/>
          </a:p>
        </p:txBody>
      </p:sp>
    </p:spTree>
    <p:extLst>
      <p:ext uri="{BB962C8B-B14F-4D97-AF65-F5344CB8AC3E}">
        <p14:creationId xmlns:p14="http://schemas.microsoft.com/office/powerpoint/2010/main" val="17154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Antigua babilonia (sacerdotes</a:t>
            </a:r>
            <a:r>
              <a:rPr lang="es-CO" baseline="0" dirty="0"/>
              <a:t> </a:t>
            </a:r>
            <a:r>
              <a:rPr lang="es-CO" baseline="0" dirty="0" err="1"/>
              <a:t>Asipu</a:t>
            </a:r>
            <a:r>
              <a:rPr lang="es-CO" baseline="0" dirty="0"/>
              <a:t>)</a:t>
            </a:r>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33</a:t>
            </a:fld>
            <a:endParaRPr lang="es-ES"/>
          </a:p>
        </p:txBody>
      </p:sp>
    </p:spTree>
    <p:extLst>
      <p:ext uri="{BB962C8B-B14F-4D97-AF65-F5344CB8AC3E}">
        <p14:creationId xmlns:p14="http://schemas.microsoft.com/office/powerpoint/2010/main" val="56980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i="0" kern="1200" dirty="0" err="1">
                <a:solidFill>
                  <a:schemeClr val="tx1"/>
                </a:solidFill>
                <a:effectLst/>
                <a:latin typeface="+mn-lt"/>
                <a:ea typeface="+mn-ea"/>
                <a:cs typeface="+mn-cs"/>
              </a:rPr>
              <a:t>Gartner</a:t>
            </a:r>
            <a:r>
              <a:rPr lang="es-ES" sz="1200" b="1" i="0" kern="1200" dirty="0">
                <a:solidFill>
                  <a:schemeClr val="tx1"/>
                </a:solidFill>
                <a:effectLst/>
                <a:latin typeface="+mn-lt"/>
                <a:ea typeface="+mn-ea"/>
                <a:cs typeface="+mn-cs"/>
              </a:rPr>
              <a:t> Inc.</a:t>
            </a:r>
            <a:r>
              <a:rPr lang="es-ES" sz="1200" b="0" i="0" kern="1200" dirty="0">
                <a:solidFill>
                  <a:schemeClr val="tx1"/>
                </a:solidFill>
                <a:effectLst/>
                <a:latin typeface="+mn-lt"/>
                <a:ea typeface="+mn-ea"/>
                <a:cs typeface="+mn-cs"/>
              </a:rPr>
              <a:t> es una empresa consultora y de investigación de las </a:t>
            </a:r>
            <a:r>
              <a:rPr lang="es-ES" sz="1200" b="0" i="0" u="none" strike="noStrike" kern="1200" dirty="0">
                <a:solidFill>
                  <a:schemeClr val="tx1"/>
                </a:solidFill>
                <a:effectLst/>
                <a:latin typeface="+mn-lt"/>
                <a:ea typeface="+mn-ea"/>
                <a:cs typeface="+mn-cs"/>
                <a:hlinkClick r:id="rId3" tooltip="Tecnologías de la información"/>
              </a:rPr>
              <a:t>tecnologías de la información</a:t>
            </a:r>
            <a:r>
              <a:rPr lang="es-ES" sz="1200" b="0" i="0" kern="1200" dirty="0">
                <a:solidFill>
                  <a:schemeClr val="tx1"/>
                </a:solidFill>
                <a:effectLst/>
                <a:latin typeface="+mn-lt"/>
                <a:ea typeface="+mn-ea"/>
                <a:cs typeface="+mn-cs"/>
              </a:rPr>
              <a:t> con sede en </a:t>
            </a:r>
            <a:r>
              <a:rPr lang="es-ES" sz="1200" b="0" i="0" u="none" strike="noStrike" kern="1200" dirty="0">
                <a:solidFill>
                  <a:schemeClr val="tx1"/>
                </a:solidFill>
                <a:effectLst/>
                <a:latin typeface="+mn-lt"/>
                <a:ea typeface="+mn-ea"/>
                <a:cs typeface="+mn-cs"/>
                <a:hlinkClick r:id="rId4" tooltip="Stamford (Connecticut)"/>
              </a:rPr>
              <a:t>Stamford</a:t>
            </a:r>
            <a:r>
              <a:rPr lang="es-ES" sz="1200" b="0" i="0"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hlinkClick r:id="rId5" tooltip="Connecticut"/>
              </a:rPr>
              <a:t>Connecticut</a:t>
            </a:r>
            <a:r>
              <a:rPr lang="es-ES" sz="1200" b="0" i="0" kern="1200" dirty="0" err="1">
                <a:solidFill>
                  <a:schemeClr val="tx1"/>
                </a:solidFill>
                <a:effectLst/>
                <a:latin typeface="+mn-lt"/>
                <a:ea typeface="+mn-ea"/>
                <a:cs typeface="+mn-cs"/>
              </a:rPr>
              <a:t>,</a:t>
            </a:r>
            <a:r>
              <a:rPr lang="es-ES" sz="1200" b="0" i="0" u="none" strike="noStrike" kern="1200" dirty="0" err="1">
                <a:solidFill>
                  <a:schemeClr val="tx1"/>
                </a:solidFill>
                <a:effectLst/>
                <a:latin typeface="+mn-lt"/>
                <a:ea typeface="+mn-ea"/>
                <a:cs typeface="+mn-cs"/>
                <a:hlinkClick r:id="rId6" tooltip="Estados Unidos"/>
              </a:rPr>
              <a:t>Estados</a:t>
            </a:r>
            <a:r>
              <a:rPr lang="es-ES" sz="1200" b="0" i="0" u="none" strike="noStrike" kern="1200" dirty="0">
                <a:solidFill>
                  <a:schemeClr val="tx1"/>
                </a:solidFill>
                <a:effectLst/>
                <a:latin typeface="+mn-lt"/>
                <a:ea typeface="+mn-ea"/>
                <a:cs typeface="+mn-cs"/>
                <a:hlinkClick r:id="rId6" tooltip="Estados Unidos"/>
              </a:rPr>
              <a:t> Unidos</a:t>
            </a:r>
            <a:r>
              <a:rPr lang="es-ES" sz="1200" b="0" i="0" kern="1200" dirty="0">
                <a:solidFill>
                  <a:schemeClr val="tx1"/>
                </a:solidFill>
                <a:effectLst/>
                <a:latin typeface="+mn-lt"/>
                <a:ea typeface="+mn-ea"/>
                <a:cs typeface="+mn-cs"/>
              </a:rPr>
              <a:t>. Hasta 2001 era conocida como </a:t>
            </a:r>
            <a:r>
              <a:rPr lang="es-ES" sz="1200" b="1" i="0" kern="1200" dirty="0" err="1">
                <a:solidFill>
                  <a:schemeClr val="tx1"/>
                </a:solidFill>
                <a:effectLst/>
                <a:latin typeface="+mn-lt"/>
                <a:ea typeface="+mn-ea"/>
                <a:cs typeface="+mn-cs"/>
              </a:rPr>
              <a:t>Gartner</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Group</a:t>
            </a:r>
            <a:r>
              <a:rPr lang="es-ES" sz="1200" b="0" i="0" kern="1200" dirty="0">
                <a:solidFill>
                  <a:schemeClr val="tx1"/>
                </a:solidFill>
                <a:effectLst/>
                <a:latin typeface="+mn-lt"/>
                <a:ea typeface="+mn-ea"/>
                <a:cs typeface="+mn-cs"/>
              </a:rPr>
              <a:t>.</a:t>
            </a:r>
          </a:p>
          <a:p>
            <a:r>
              <a:rPr lang="es-ES" sz="1200" b="0" i="0" kern="1200" dirty="0" err="1">
                <a:solidFill>
                  <a:schemeClr val="tx1"/>
                </a:solidFill>
                <a:effectLst/>
                <a:latin typeface="+mn-lt"/>
                <a:ea typeface="+mn-ea"/>
                <a:cs typeface="+mn-cs"/>
              </a:rPr>
              <a:t>Gartner</a:t>
            </a:r>
            <a:r>
              <a:rPr lang="es-ES" sz="1200" b="0" i="0" kern="1200" dirty="0">
                <a:solidFill>
                  <a:schemeClr val="tx1"/>
                </a:solidFill>
                <a:effectLst/>
                <a:latin typeface="+mn-lt"/>
                <a:ea typeface="+mn-ea"/>
                <a:cs typeface="+mn-cs"/>
              </a:rPr>
              <a:t> incluye entre sus clientes a algunas de las más grandes empresas, agencias de gobierno, empresas tecnológicas y agencias de inversión como </a:t>
            </a:r>
            <a:r>
              <a:rPr lang="es-ES" sz="1200" b="0" i="0" u="none" strike="noStrike" kern="1200" dirty="0">
                <a:solidFill>
                  <a:schemeClr val="tx1"/>
                </a:solidFill>
                <a:effectLst/>
                <a:latin typeface="+mn-lt"/>
                <a:ea typeface="+mn-ea"/>
                <a:cs typeface="+mn-cs"/>
                <a:hlinkClick r:id="rId7" tooltip="BT Group (aún no redactado)"/>
              </a:rPr>
              <a:t>BT</a:t>
            </a:r>
            <a:r>
              <a:rPr lang="es-ES" sz="1200" b="0" i="0" kern="1200" dirty="0">
                <a:solidFill>
                  <a:schemeClr val="tx1"/>
                </a:solidFill>
                <a:effectLst/>
                <a:latin typeface="+mn-lt"/>
                <a:ea typeface="+mn-ea"/>
                <a:cs typeface="+mn-cs"/>
              </a:rPr>
              <a:t>, CV, </a:t>
            </a:r>
            <a:r>
              <a:rPr lang="es-ES" sz="1200" b="0" i="0" u="none" strike="noStrike" kern="1200" dirty="0" err="1">
                <a:solidFill>
                  <a:schemeClr val="tx1"/>
                </a:solidFill>
                <a:effectLst/>
                <a:latin typeface="+mn-lt"/>
                <a:ea typeface="+mn-ea"/>
                <a:cs typeface="+mn-cs"/>
                <a:hlinkClick r:id="rId8" tooltip="The Wall Street Journal"/>
              </a:rPr>
              <a:t>The</a:t>
            </a:r>
            <a:r>
              <a:rPr lang="es-ES" sz="1200" b="0" i="0" u="none" strike="noStrike" kern="1200" dirty="0">
                <a:solidFill>
                  <a:schemeClr val="tx1"/>
                </a:solidFill>
                <a:effectLst/>
                <a:latin typeface="+mn-lt"/>
                <a:ea typeface="+mn-ea"/>
                <a:cs typeface="+mn-cs"/>
                <a:hlinkClick r:id="rId8" tooltip="The Wall Street Journal"/>
              </a:rPr>
              <a:t> Wall Street </a:t>
            </a:r>
            <a:r>
              <a:rPr lang="es-ES" sz="1200" b="0" i="0" u="none" strike="noStrike" kern="1200" dirty="0" err="1">
                <a:solidFill>
                  <a:schemeClr val="tx1"/>
                </a:solidFill>
                <a:effectLst/>
                <a:latin typeface="+mn-lt"/>
                <a:ea typeface="+mn-ea"/>
                <a:cs typeface="+mn-cs"/>
                <a:hlinkClick r:id="rId8" tooltip="The Wall Street Journal"/>
              </a:rPr>
              <a:t>Journal</a:t>
            </a:r>
            <a:r>
              <a:rPr lang="es-ES" sz="1200" b="0" i="0" kern="1200" dirty="0">
                <a:solidFill>
                  <a:schemeClr val="tx1"/>
                </a:solidFill>
                <a:effectLst/>
                <a:latin typeface="+mn-lt"/>
                <a:ea typeface="+mn-ea"/>
                <a:cs typeface="+mn-cs"/>
              </a:rPr>
              <a:t>, etc. La empresa se concentra en la investigación, programas ejecutivos, consultas y eventos. Fue fundada en 1979; y en 2010 contaba con 4800 empleados, incluyendo a 1250 analistas y clientes en 85 países por todo el mundo.</a:t>
            </a:r>
            <a:r>
              <a:rPr lang="es-ES" sz="1200" b="0" i="0" u="none" strike="noStrike" kern="1200" baseline="30000" dirty="0">
                <a:solidFill>
                  <a:schemeClr val="tx1"/>
                </a:solidFill>
                <a:effectLst/>
                <a:latin typeface="+mn-lt"/>
                <a:ea typeface="+mn-ea"/>
                <a:cs typeface="+mn-cs"/>
                <a:hlinkClick r:id="rId9"/>
              </a:rPr>
              <a:t>2</a:t>
            </a:r>
            <a:endParaRPr lang="es-ES" sz="1200" b="0" i="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36</a:t>
            </a:fld>
            <a:endParaRPr lang="es-ES"/>
          </a:p>
        </p:txBody>
      </p:sp>
    </p:spTree>
    <p:extLst>
      <p:ext uri="{BB962C8B-B14F-4D97-AF65-F5344CB8AC3E}">
        <p14:creationId xmlns:p14="http://schemas.microsoft.com/office/powerpoint/2010/main" val="425044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42</a:t>
            </a:fld>
            <a:endParaRPr lang="es-ES"/>
          </a:p>
        </p:txBody>
      </p:sp>
    </p:spTree>
    <p:extLst>
      <p:ext uri="{BB962C8B-B14F-4D97-AF65-F5344CB8AC3E}">
        <p14:creationId xmlns:p14="http://schemas.microsoft.com/office/powerpoint/2010/main" val="128762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latin typeface="Calibri" pitchFamily="34" charset="0"/>
              </a:rPr>
              <a:t>Ejemplo: De que te vas a morir? Sabes por antecedentes familiares o porque tienes la enfermedad? Y aún así hay incertidumbre</a:t>
            </a:r>
          </a:p>
          <a:p>
            <a:endParaRPr lang="es-ES" dirty="0"/>
          </a:p>
        </p:txBody>
      </p:sp>
      <p:sp>
        <p:nvSpPr>
          <p:cNvPr id="4" name="3 Marcador de número de diapositiva"/>
          <p:cNvSpPr>
            <a:spLocks noGrp="1"/>
          </p:cNvSpPr>
          <p:nvPr>
            <p:ph type="sldNum" sz="quarter" idx="10"/>
          </p:nvPr>
        </p:nvSpPr>
        <p:spPr/>
        <p:txBody>
          <a:bodyPr/>
          <a:lstStyle/>
          <a:p>
            <a:fld id="{1D70A968-DDDD-4761-80D7-57DC0B0D1E33}" type="slidenum">
              <a:rPr lang="es-ES" smtClean="0"/>
              <a:pPr/>
              <a:t>43</a:t>
            </a:fld>
            <a:endParaRPr lang="es-ES"/>
          </a:p>
        </p:txBody>
      </p:sp>
    </p:spTree>
    <p:extLst>
      <p:ext uri="{BB962C8B-B14F-4D97-AF65-F5344CB8AC3E}">
        <p14:creationId xmlns:p14="http://schemas.microsoft.com/office/powerpoint/2010/main" val="281848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
        <p:nvSpPr>
          <p:cNvPr id="8" name="CuadroTexto 7">
            <a:extLst>
              <a:ext uri="{FF2B5EF4-FFF2-40B4-BE49-F238E27FC236}">
                <a16:creationId xmlns:a16="http://schemas.microsoft.com/office/drawing/2014/main" id="{B6CB5AB0-58E6-5F2B-149F-3D5475234CE3}"/>
              </a:ext>
            </a:extLst>
          </p:cNvPr>
          <p:cNvSpPr txBox="1"/>
          <p:nvPr>
            <p:extLst>
              <p:ext uri="{1162E1C5-73C7-4A58-AE30-91384D911F3F}">
                <p184:classification xmlns:p184="http://schemas.microsoft.com/office/powerpoint/2018/4/main" val="ftr"/>
              </p:ext>
            </p:extLst>
          </p:nvPr>
        </p:nvSpPr>
        <p:spPr>
          <a:xfrm>
            <a:off x="4253675" y="6642100"/>
            <a:ext cx="665162" cy="152400"/>
          </a:xfrm>
          <a:prstGeom prst="rect">
            <a:avLst/>
          </a:prstGeom>
        </p:spPr>
        <p:txBody>
          <a:bodyPr horzOverflow="overflow" lIns="0" tIns="0" rIns="0" bIns="0">
            <a:spAutoFit/>
          </a:bodyPr>
          <a:lstStyle/>
          <a:p>
            <a:pPr algn="l"/>
            <a:r>
              <a:rPr lang="es-CO"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Confidencial</a:t>
            </a:r>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eamstime.com/register?jump_to=http://www.dreamstime.com/stock-image-hands-in-a-meeting-image407801"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estion.pensemos.com/89-datos-impresionantes-sobre-la-gestion-estrategica"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lo.org/es/publications/major-publications/trabajo-infantil-estimaciones-mundiales-2024-tendencias-y-el-camino-seguir" TargetMode="External"/><Relationship Id="rId7" Type="http://schemas.openxmlformats.org/officeDocument/2006/relationships/image" Target="../media/image41.png"/><Relationship Id="rId2" Type="http://schemas.openxmlformats.org/officeDocument/2006/relationships/hyperlink" Target="https://www.bing.com/search?q=OIT%20ANALISIS%20SST%202025&amp;qs=n&amp;form=QBRE&amp;sp=-1&amp;ghc=1&amp;lq=0&amp;pq=oit%20analisis%20sst%202025&amp;sc=1-21&amp;sk=&amp;cvid=718331B847F94E65A2618C52ED7B4AD4" TargetMode="External"/><Relationship Id="rId1" Type="http://schemas.openxmlformats.org/officeDocument/2006/relationships/slideLayout" Target="../slideLayouts/slideLayout2.xml"/><Relationship Id="rId6" Type="http://schemas.openxmlformats.org/officeDocument/2006/relationships/hyperlink" Target="https://www.ilo.org/es/publications/empleo-y-condiciones-laborales-de-las-personas-trabajadoras-de-plataformas" TargetMode="External"/><Relationship Id="rId5" Type="http://schemas.openxmlformats.org/officeDocument/2006/relationships/hyperlink" Target="https://prevencionar.com/2024/05/05/el-despertar-de-la-inteligencia-artificial-en-prevencion-de-riesgos-laborales/#:~:text=La%20IA%20puede%20mejorar%20significativamente%20las%20tareas%20fundamentales,no%20exentos%20de%20riesgos%20que%20hay%20que%20valorar." TargetMode="External"/><Relationship Id="rId4" Type="http://schemas.openxmlformats.org/officeDocument/2006/relationships/hyperlink" Target="https://www.ilo.org/es/publications/major-publications/tendencias-mundiales-del-empleo-juvenil-2024"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X3a-b3jcPrI"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youtube.com/watch?v=RDIGqFrI-Jg"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6.jpeg"/><Relationship Id="rId7" Type="http://schemas.openxmlformats.org/officeDocument/2006/relationships/diagramColors" Target="../diagrams/colors7.xml"/><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dreamstime.com/register?jump_to=http://www.dreamstime.com/royalty-free-stock-photo-improving-home-energy-performance-image1875118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dreamstime.com/register?jump_to=http://www.dreamstime.com/royalty-free-stock-photo-improving-home-energy-performance-image18751185" TargetMode="Externa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dreamstime.com/register?jump_to=http://www.dreamstime.com/royalty-free-stock-photo-parrot-meeting-image930383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youtube.com/watch?v=_wzXmpBteKk" TargetMode="External"/><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eg"/><Relationship Id="rId7" Type="http://schemas.openxmlformats.org/officeDocument/2006/relationships/diagramColors" Target="../diagrams/colors9.xml"/><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2.jpe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dreamstime.com/register?jump_to=http://www.dreamstime.com/royalty-free-stock-photo-improving-home-energy-performance-image18751185"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dreamstime.com/register?jump_to=http://www.dreamstime.com/stock-photography-risk-management-image16944662"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eg"/><Relationship Id="rId7" Type="http://schemas.openxmlformats.org/officeDocument/2006/relationships/diagramColors" Target="../diagrams/colors11.xml"/><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73321" y="640080"/>
            <a:ext cx="4688333" cy="3566160"/>
          </a:xfrm>
        </p:spPr>
        <p:txBody>
          <a:bodyPr anchor="b">
            <a:normAutofit/>
          </a:bodyPr>
          <a:lstStyle/>
          <a:p>
            <a:pPr algn="l"/>
            <a:r>
              <a:rPr lang="es-MX" sz="4700" b="1" i="1" dirty="0"/>
              <a:t>Gerenciamiento de los Riesgos Laborales en Colombia - 2025</a:t>
            </a:r>
          </a:p>
        </p:txBody>
      </p:sp>
      <p:sp>
        <p:nvSpPr>
          <p:cNvPr id="3" name="Subtitle 2"/>
          <p:cNvSpPr>
            <a:spLocks noGrp="1"/>
          </p:cNvSpPr>
          <p:nvPr>
            <p:ph type="subTitle" idx="1"/>
          </p:nvPr>
        </p:nvSpPr>
        <p:spPr>
          <a:xfrm>
            <a:off x="3973320" y="4636008"/>
            <a:ext cx="4688333" cy="1572768"/>
          </a:xfrm>
        </p:spPr>
        <p:txBody>
          <a:bodyPr>
            <a:normAutofit fontScale="77500" lnSpcReduction="20000"/>
          </a:bodyPr>
          <a:lstStyle/>
          <a:p>
            <a:pPr algn="l"/>
            <a:r>
              <a:rPr lang="es-MX" dirty="0"/>
              <a:t>Sistema de Gestión de Seguridad y Salud en el Trabajo (SG-SST)</a:t>
            </a:r>
          </a:p>
          <a:p>
            <a:pPr algn="l"/>
            <a:endParaRPr lang="es-MX" dirty="0"/>
          </a:p>
          <a:p>
            <a:pPr algn="l"/>
            <a:r>
              <a:rPr lang="es-MX" sz="2800" dirty="0"/>
              <a:t>Sandra Isabel Angulo E</a:t>
            </a:r>
          </a:p>
        </p:txBody>
      </p:sp>
      <p:pic>
        <p:nvPicPr>
          <p:cNvPr id="4" name="Imagen 3">
            <a:extLst>
              <a:ext uri="{FF2B5EF4-FFF2-40B4-BE49-F238E27FC236}">
                <a16:creationId xmlns:a16="http://schemas.microsoft.com/office/drawing/2014/main" id="{334224A8-BE70-57CC-1EE9-9682D1E106EC}"/>
              </a:ext>
            </a:extLst>
          </p:cNvPr>
          <p:cNvPicPr>
            <a:picLocks noChangeAspect="1"/>
          </p:cNvPicPr>
          <p:nvPr/>
        </p:nvPicPr>
        <p:blipFill>
          <a:blip r:embed="rId2"/>
          <a:srcRect l="13066" r="39565" b="-2"/>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3" name="Rectangle 3994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ectangle 7"/>
          <p:cNvSpPr>
            <a:spLocks noChangeArrowheads="1"/>
          </p:cNvSpPr>
          <p:nvPr/>
        </p:nvSpPr>
        <p:spPr bwMode="auto">
          <a:xfrm>
            <a:off x="4857952" y="368625"/>
            <a:ext cx="3731078" cy="140349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100" b="1">
                <a:solidFill>
                  <a:schemeClr val="bg1"/>
                </a:solidFill>
                <a:latin typeface="+mj-lt"/>
                <a:ea typeface="+mj-ea"/>
                <a:cs typeface="+mj-cs"/>
              </a:rPr>
              <a:t>BENEFICIOS DE LA GESTIÓN DEL RIESGO </a:t>
            </a:r>
          </a:p>
          <a:p>
            <a:pPr defTabSz="914400">
              <a:lnSpc>
                <a:spcPct val="90000"/>
              </a:lnSpc>
              <a:spcBef>
                <a:spcPct val="0"/>
              </a:spcBef>
              <a:spcAft>
                <a:spcPts val="600"/>
              </a:spcAft>
            </a:pPr>
            <a:endParaRPr lang="en-US" sz="3100" b="1">
              <a:solidFill>
                <a:schemeClr val="bg1"/>
              </a:solidFill>
              <a:latin typeface="+mj-lt"/>
              <a:ea typeface="+mj-ea"/>
              <a:cs typeface="+mj-cs"/>
            </a:endParaRPr>
          </a:p>
        </p:txBody>
      </p:sp>
      <p:grpSp>
        <p:nvGrpSpPr>
          <p:cNvPr id="39945" name="Group 39944">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6178" y="70488"/>
            <a:ext cx="2626396" cy="3501861"/>
            <a:chOff x="4690043" y="291695"/>
            <a:chExt cx="3055711" cy="3055711"/>
          </a:xfrm>
        </p:grpSpPr>
        <p:sp>
          <p:nvSpPr>
            <p:cNvPr id="39946" name="Oval 39945">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7" name="Oval 39946">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49" name="Group 39948">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292" y="3240578"/>
            <a:ext cx="2472968" cy="3297290"/>
            <a:chOff x="4690043" y="291695"/>
            <a:chExt cx="3055711" cy="3055711"/>
          </a:xfrm>
        </p:grpSpPr>
        <p:sp>
          <p:nvSpPr>
            <p:cNvPr id="39950" name="Oval 39949">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1" name="Oval 39950">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3" name="Oval 39952">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30573"/>
            <a:ext cx="2612325"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55"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119" y="1091857"/>
            <a:ext cx="968730" cy="429215"/>
            <a:chOff x="2504802" y="1755501"/>
            <a:chExt cx="1598829" cy="531293"/>
          </a:xfrm>
          <a:solidFill>
            <a:schemeClr val="bg1"/>
          </a:solidFill>
        </p:grpSpPr>
        <p:sp>
          <p:nvSpPr>
            <p:cNvPr id="39956" name="Freeform: Shape 39955">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957" name="Freeform: Shape 39956">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8" name="Picture 7" descr="C:\Users\Carrito\AppData\Local\Microsoft\Windows\Temporary Internet Files\Content.IE5\W9ANTV4O\LogoInstitucionalPersoneriaHorizontal.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48909" y="1482381"/>
            <a:ext cx="1938596" cy="567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Oval 39958">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19" y="3195231"/>
            <a:ext cx="2461258"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ands In A Meeting">
            <a:hlinkClick r:id="rId3"/>
          </p:cNvPr>
          <p:cNvPicPr>
            <a:picLocks noChangeAspect="1" noChangeArrowheads="1"/>
          </p:cNvPicPr>
          <p:nvPr/>
        </p:nvPicPr>
        <p:blipFill>
          <a:blip r:embed="rId4" cstate="print"/>
          <a:stretch>
            <a:fillRect/>
          </a:stretch>
        </p:blipFill>
        <p:spPr bwMode="auto">
          <a:xfrm>
            <a:off x="942236" y="3904608"/>
            <a:ext cx="1265424" cy="1895767"/>
          </a:xfrm>
          <a:prstGeom prst="rect">
            <a:avLst/>
          </a:prstGeom>
          <a:noFill/>
        </p:spPr>
      </p:pic>
      <p:grpSp>
        <p:nvGrpSpPr>
          <p:cNvPr id="39961"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98183" y="3139252"/>
            <a:ext cx="997902" cy="1330521"/>
            <a:chOff x="5734037" y="3067039"/>
            <a:chExt cx="724483" cy="724489"/>
          </a:xfrm>
          <a:solidFill>
            <a:schemeClr val="bg1"/>
          </a:solidFill>
        </p:grpSpPr>
        <p:sp>
          <p:nvSpPr>
            <p:cNvPr id="39962" name="Freeform: Shape 39961">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963" name="Freeform: Shape 39962">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964" name="Freeform: Shape 39963">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65" name="Freeform: Shape 39964">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66" name="Freeform: Shape 39965">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67" name="Freeform: Shape 39966">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968" name="Freeform: Shape 39967">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69" name="Freeform: Shape 39968">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970" name="Freeform: Shape 39969">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71" name="Freeform: Shape 39970">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72" name="Freeform: Shape 39971">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73" name="Freeform: Shape 39972">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74" name="Freeform: Shape 39973">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975" name="Freeform: Shape 39974">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76" name="Freeform: Shape 39975">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977" name="Freeform: Shape 39976">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978" name="Freeform: Shape 39977">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79" name="Freeform: Shape 39978">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80" name="Freeform: Shape 39979">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81" name="Freeform: Shape 39980">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982" name="Freeform: Shape 39981">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83" name="Freeform: Shape 39982">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984" name="Freeform: Shape 39983">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85" name="Freeform: Shape 39984">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86" name="Freeform: Shape 39985">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87" name="Freeform: Shape 39986">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88" name="Freeform: Shape 39987">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89" name="Freeform: Shape 39988">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90" name="Freeform: Shape 39989">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991" name="Freeform: Shape 39990">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2" name="Freeform: Shape 39991">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3" name="Freeform: Shape 39992">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4" name="Freeform: Shape 39993">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5" name="Freeform: Shape 39994">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6" name="Freeform: Shape 39995">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97" name="Freeform: Shape 39996">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998" name="Freeform: Shape 39997">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99" name="Freeform: Shape 39998">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0" name="Freeform: Shape 39999">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1" name="Freeform: Shape 40000">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2" name="Freeform: Shape 40001">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003" name="Freeform: Shape 40002">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4" name="Freeform: Shape 40003">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005" name="Freeform: Shape 40004">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6" name="Freeform: Shape 40005">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7" name="Freeform: Shape 40006">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8" name="Freeform: Shape 40007">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09" name="Freeform: Shape 40008">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0" name="Freeform: Shape 40009">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1" name="Freeform: Shape 40010">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012" name="Freeform: Shape 40011">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3" name="Freeform: Shape 40012">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4" name="Freeform: Shape 40013">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5" name="Freeform: Shape 40014">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6" name="Freeform: Shape 40015">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7" name="Freeform: Shape 40016">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18" name="Freeform: Shape 40017">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019" name="Freeform: Shape 40018">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0" name="Freeform: Shape 40019">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1" name="Freeform: Shape 40020">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2" name="Freeform: Shape 40021">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3" name="Freeform: Shape 40022">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4" name="Freeform: Shape 40023">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25" name="Freeform: Shape 40024">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026" name="Freeform: Shape 40025">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027" name="Freeform: Shape 40026">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28" name="Freeform: Shape 40027">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29" name="Freeform: Shape 40028">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30" name="Freeform: Shape 40029">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031" name="Freeform: Shape 40030">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32" name="Freeform: Shape 40031">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033" name="Freeform: Shape 40032">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034" name="Freeform: Shape 40033">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0035" name="Freeform: Shape 40034">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036" name="Freeform: Shape 40035">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0037" name="Freeform: Shape 40036">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038" name="Freeform: Shape 40037">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39" name="Freeform: Shape 40038">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40" name="Freeform: Shape 40039">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41" name="Freeform: Shape 40040">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42" name="Freeform: Shape 40041">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043" name="Freeform: Shape 40042">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044" name="Freeform: Shape 40043">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45" name="Freeform: Shape 40044">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46" name="Freeform: Shape 40045">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47" name="Freeform: Shape 40046">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48" name="Freeform: Shape 40047">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049" name="Freeform: Shape 40048">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0" name="Freeform: Shape 40049">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1" name="Freeform: Shape 40050">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2" name="Freeform: Shape 40051">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53" name="Freeform: Shape 40052">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4" name="Freeform: Shape 40053">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055" name="Freeform: Shape 40054">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6" name="Freeform: Shape 40055">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7" name="Freeform: Shape 40056">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58" name="Freeform: Shape 40057">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59" name="Freeform: Shape 40058">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60" name="Freeform: Shape 40059">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061" name="Freeform: Shape 40060">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62" name="Freeform: Shape 40061">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63" name="Freeform: Shape 40062">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64" name="Freeform: Shape 40063">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0065" name="Freeform: Shape 40064">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66" name="Freeform: Shape 40065">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0067" name="Freeform: Shape 40066">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0" name="9 CuadroTexto"/>
          <p:cNvSpPr txBox="1"/>
          <p:nvPr/>
        </p:nvSpPr>
        <p:spPr>
          <a:xfrm>
            <a:off x="4857952" y="1958550"/>
            <a:ext cx="3731078" cy="3810301"/>
          </a:xfrm>
          <a:prstGeom prst="rect">
            <a:avLst/>
          </a:prstGeom>
        </p:spPr>
        <p:txBody>
          <a:bodyPr vert="horz" lIns="91440" tIns="45720" rIns="91440" bIns="45720" rtlCol="0" anchor="t">
            <a:normAutofit/>
          </a:bodyPr>
          <a:lstStyle/>
          <a:p>
            <a:pPr marL="342900" indent="-228600" defTabSz="914400">
              <a:lnSpc>
                <a:spcPct val="90000"/>
              </a:lnSpc>
              <a:spcAft>
                <a:spcPts val="600"/>
              </a:spcAft>
              <a:buFont typeface="Arial" panose="020B0604020202020204" pitchFamily="34" charset="0"/>
              <a:buChar char="•"/>
            </a:pPr>
            <a:r>
              <a:rPr lang="en-US">
                <a:solidFill>
                  <a:schemeClr val="bg1"/>
                </a:solidFill>
              </a:rPr>
              <a:t>Menos sorpresas</a:t>
            </a:r>
          </a:p>
          <a:p>
            <a:pPr marL="342900" indent="-228600" defTabSz="914400">
              <a:lnSpc>
                <a:spcPct val="90000"/>
              </a:lnSpc>
              <a:spcAft>
                <a:spcPts val="600"/>
              </a:spcAft>
              <a:buFont typeface="Arial" panose="020B0604020202020204" pitchFamily="34" charset="0"/>
              <a:buChar char="•"/>
            </a:pPr>
            <a:r>
              <a:rPr lang="en-US">
                <a:solidFill>
                  <a:schemeClr val="bg1"/>
                </a:solidFill>
              </a:rPr>
              <a:t>Mejores relaciones con las partes interesadas</a:t>
            </a:r>
          </a:p>
          <a:p>
            <a:pPr marL="342900" indent="-228600" defTabSz="914400">
              <a:lnSpc>
                <a:spcPct val="90000"/>
              </a:lnSpc>
              <a:spcAft>
                <a:spcPts val="600"/>
              </a:spcAft>
              <a:buFont typeface="Arial" panose="020B0604020202020204" pitchFamily="34" charset="0"/>
              <a:buChar char="•"/>
            </a:pPr>
            <a:r>
              <a:rPr lang="en-US">
                <a:solidFill>
                  <a:schemeClr val="bg1"/>
                </a:solidFill>
              </a:rPr>
              <a:t>Mejor información para la toma de decisiones </a:t>
            </a:r>
          </a:p>
          <a:p>
            <a:pPr marL="342900" indent="-228600" defTabSz="914400">
              <a:lnSpc>
                <a:spcPct val="90000"/>
              </a:lnSpc>
              <a:spcAft>
                <a:spcPts val="600"/>
              </a:spcAft>
              <a:buFont typeface="Arial" panose="020B0604020202020204" pitchFamily="34" charset="0"/>
              <a:buChar char="•"/>
            </a:pPr>
            <a:r>
              <a:rPr lang="en-US" b="1">
                <a:solidFill>
                  <a:schemeClr val="bg1"/>
                </a:solidFill>
              </a:rPr>
              <a:t>Mejor reputación </a:t>
            </a:r>
          </a:p>
          <a:p>
            <a:pPr marL="342900" indent="-228600" defTabSz="914400">
              <a:lnSpc>
                <a:spcPct val="90000"/>
              </a:lnSpc>
              <a:spcAft>
                <a:spcPts val="600"/>
              </a:spcAft>
              <a:buFont typeface="Arial" panose="020B0604020202020204" pitchFamily="34" charset="0"/>
              <a:buChar char="•"/>
            </a:pPr>
            <a:r>
              <a:rPr lang="en-US">
                <a:solidFill>
                  <a:schemeClr val="bg1"/>
                </a:solidFill>
              </a:rPr>
              <a:t>Protección de la alta dirección</a:t>
            </a:r>
          </a:p>
          <a:p>
            <a:pPr marL="342900" indent="-228600" defTabSz="914400">
              <a:lnSpc>
                <a:spcPct val="90000"/>
              </a:lnSpc>
              <a:spcAft>
                <a:spcPts val="600"/>
              </a:spcAft>
              <a:buFont typeface="Arial" panose="020B0604020202020204" pitchFamily="34" charset="0"/>
              <a:buChar char="•"/>
            </a:pPr>
            <a:r>
              <a:rPr lang="en-US">
                <a:solidFill>
                  <a:schemeClr val="bg1"/>
                </a:solidFill>
              </a:rPr>
              <a:t>Responsabilidad </a:t>
            </a:r>
          </a:p>
          <a:p>
            <a:pPr marL="342900" indent="-228600" defTabSz="914400">
              <a:lnSpc>
                <a:spcPct val="90000"/>
              </a:lnSpc>
              <a:spcAft>
                <a:spcPts val="600"/>
              </a:spcAft>
              <a:buFont typeface="Arial" panose="020B0604020202020204" pitchFamily="34" charset="0"/>
              <a:buChar char="•"/>
            </a:pPr>
            <a:r>
              <a:rPr lang="en-US">
                <a:solidFill>
                  <a:schemeClr val="bg1"/>
                </a:solidFill>
              </a:rPr>
              <a:t>Bienestar personal.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s-CO" sz="4700" b="1"/>
              <a:t>Buenas Prácticas</a:t>
            </a:r>
          </a:p>
        </p:txBody>
      </p:sp>
      <p:pic>
        <p:nvPicPr>
          <p:cNvPr id="4" name="Imagen 3">
            <a:extLst>
              <a:ext uri="{FF2B5EF4-FFF2-40B4-BE49-F238E27FC236}">
                <a16:creationId xmlns:a16="http://schemas.microsoft.com/office/drawing/2014/main" id="{22292AB6-1388-FC01-8506-4B5C64271C02}"/>
              </a:ext>
            </a:extLst>
          </p:cNvPr>
          <p:cNvPicPr>
            <a:picLocks noChangeAspect="1"/>
          </p:cNvPicPr>
          <p:nvPr/>
        </p:nvPicPr>
        <p:blipFill>
          <a:blip r:embed="rId2"/>
          <a:srcRect l="29791" r="2298"/>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483864"/>
          </a:xfrm>
        </p:spPr>
        <p:txBody>
          <a:bodyPr>
            <a:normAutofit/>
          </a:bodyPr>
          <a:lstStyle/>
          <a:p>
            <a:pPr marL="0" indent="0">
              <a:buNone/>
            </a:pPr>
            <a:r>
              <a:rPr lang="es-MX" sz="2400" dirty="0"/>
              <a:t>• Empresas que promueven cultura preventiva</a:t>
            </a:r>
          </a:p>
          <a:p>
            <a:pPr marL="0" indent="0">
              <a:buNone/>
            </a:pPr>
            <a:endParaRPr lang="es-MX" sz="2400" dirty="0"/>
          </a:p>
          <a:p>
            <a:pPr marL="0" indent="0">
              <a:buNone/>
            </a:pPr>
            <a:r>
              <a:rPr lang="es-MX" sz="2400" dirty="0"/>
              <a:t>• Estrategias de comunicación y formación</a:t>
            </a:r>
          </a:p>
          <a:p>
            <a:pPr marL="0" indent="0">
              <a:buNone/>
            </a:pPr>
            <a:endParaRPr lang="es-MX" sz="2400" dirty="0"/>
          </a:p>
          <a:p>
            <a:pPr marL="0" indent="0">
              <a:buNone/>
            </a:pPr>
            <a:r>
              <a:rPr lang="es-MX" sz="2400" dirty="0"/>
              <a:t>• Casos de reducción de incidentes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1" y="3050434"/>
            <a:ext cx="2792200" cy="757130"/>
          </a:xfrm>
          <a:ln w="25400" cap="sq">
            <a:solidFill>
              <a:srgbClr val="FFFFFF"/>
            </a:solidFill>
            <a:miter lim="800000"/>
          </a:ln>
        </p:spPr>
        <p:txBody>
          <a:bodyPr vert="horz" wrap="square" lIns="91440" tIns="45720" rIns="91440" bIns="45720" rtlCol="0" anchor="ctr">
            <a:normAutofit/>
          </a:bodyPr>
          <a:lstStyle/>
          <a:p>
            <a:pPr defTabSz="914400">
              <a:lnSpc>
                <a:spcPct val="90000"/>
              </a:lnSpc>
            </a:pPr>
            <a:r>
              <a:rPr lang="en-US" sz="2400" b="1" kern="1200">
                <a:solidFill>
                  <a:srgbClr val="FFFFFF"/>
                </a:solidFill>
                <a:latin typeface="+mj-lt"/>
                <a:ea typeface="+mj-ea"/>
                <a:cs typeface="+mj-cs"/>
              </a:rPr>
              <a:t>Conclusiones</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0902" y="640080"/>
            <a:ext cx="3789799" cy="2546604"/>
          </a:xfrm>
        </p:spPr>
        <p:txBody>
          <a:bodyPr vert="horz" lIns="91440" tIns="45720" rIns="91440" bIns="45720" rtlCol="0">
            <a:noAutofit/>
          </a:bodyPr>
          <a:lstStyle/>
          <a:p>
            <a:pPr marL="114300" indent="0" defTabSz="914400">
              <a:lnSpc>
                <a:spcPct val="90000"/>
              </a:lnSpc>
              <a:buNone/>
            </a:pPr>
            <a:r>
              <a:rPr lang="en-US" sz="2800" dirty="0"/>
              <a:t>• La </a:t>
            </a:r>
            <a:r>
              <a:rPr lang="en-US" sz="2800" dirty="0" err="1"/>
              <a:t>gestión</a:t>
            </a:r>
            <a:r>
              <a:rPr lang="en-US" sz="2800" dirty="0"/>
              <a:t> de </a:t>
            </a:r>
            <a:r>
              <a:rPr lang="en-US" sz="2800" dirty="0" err="1"/>
              <a:t>riesgos</a:t>
            </a:r>
            <a:r>
              <a:rPr lang="en-US" sz="2800" dirty="0"/>
              <a:t> protege la </a:t>
            </a:r>
            <a:r>
              <a:rPr lang="en-US" sz="2800" dirty="0" err="1"/>
              <a:t>vida</a:t>
            </a:r>
            <a:r>
              <a:rPr lang="en-US" sz="2800" dirty="0"/>
              <a:t> y la </a:t>
            </a:r>
            <a:r>
              <a:rPr lang="en-US" sz="2800" dirty="0" err="1"/>
              <a:t>salud</a:t>
            </a:r>
            <a:r>
              <a:rPr lang="en-US" sz="2800" dirty="0"/>
              <a:t>.</a:t>
            </a:r>
          </a:p>
          <a:p>
            <a:pPr marL="114300" indent="0" defTabSz="914400">
              <a:lnSpc>
                <a:spcPct val="90000"/>
              </a:lnSpc>
              <a:buNone/>
            </a:pPr>
            <a:endParaRPr lang="en-US" sz="2800" dirty="0"/>
          </a:p>
          <a:p>
            <a:pPr marL="114300" indent="0" defTabSz="914400">
              <a:lnSpc>
                <a:spcPct val="90000"/>
              </a:lnSpc>
              <a:buNone/>
            </a:pPr>
            <a:r>
              <a:rPr lang="en-US" sz="2800" dirty="0"/>
              <a:t>• </a:t>
            </a:r>
            <a:r>
              <a:rPr lang="en-US" sz="2800" dirty="0" err="1"/>
              <a:t>Contribuye</a:t>
            </a:r>
            <a:r>
              <a:rPr lang="en-US" sz="2800" dirty="0"/>
              <a:t> a la </a:t>
            </a:r>
            <a:r>
              <a:rPr lang="en-US" sz="2800" dirty="0" err="1"/>
              <a:t>competitividad</a:t>
            </a:r>
            <a:r>
              <a:rPr lang="en-US" sz="2800" dirty="0"/>
              <a:t> y </a:t>
            </a:r>
            <a:r>
              <a:rPr lang="en-US" sz="2800" dirty="0" err="1"/>
              <a:t>sostenibilidad</a:t>
            </a:r>
            <a:r>
              <a:rPr lang="en-US" sz="2800" dirty="0"/>
              <a:t>.</a:t>
            </a:r>
          </a:p>
          <a:p>
            <a:pPr marL="114300" indent="0" defTabSz="914400">
              <a:lnSpc>
                <a:spcPct val="90000"/>
              </a:lnSpc>
              <a:buNone/>
            </a:pPr>
            <a:endParaRPr lang="en-US" sz="2800" dirty="0"/>
          </a:p>
          <a:p>
            <a:pPr marL="114300" indent="0" defTabSz="914400">
              <a:lnSpc>
                <a:spcPct val="90000"/>
              </a:lnSpc>
              <a:buNone/>
            </a:pPr>
            <a:r>
              <a:rPr lang="en-US" sz="2800" dirty="0"/>
              <a:t>• La </a:t>
            </a:r>
            <a:r>
              <a:rPr lang="en-US" sz="2800" dirty="0" err="1"/>
              <a:t>prevención</a:t>
            </a:r>
            <a:r>
              <a:rPr lang="en-US" sz="2800" dirty="0"/>
              <a:t> </a:t>
            </a:r>
            <a:r>
              <a:rPr lang="en-US" sz="2800" dirty="0" err="1"/>
              <a:t>debe</a:t>
            </a:r>
            <a:r>
              <a:rPr lang="en-US" sz="2800" dirty="0"/>
              <a:t> ser </a:t>
            </a:r>
            <a:r>
              <a:rPr lang="en-US" sz="2800" dirty="0" err="1"/>
              <a:t>compromiso</a:t>
            </a:r>
            <a:r>
              <a:rPr lang="en-US" sz="2800" dirty="0"/>
              <a:t> de </a:t>
            </a:r>
            <a:r>
              <a:rPr lang="en-US" sz="2800" dirty="0" err="1"/>
              <a:t>todos</a:t>
            </a:r>
            <a:r>
              <a:rPr lang="en-US" sz="2800" dirty="0"/>
              <a:t>.</a:t>
            </a:r>
          </a:p>
        </p:txBody>
      </p:sp>
      <p:sp>
        <p:nvSpPr>
          <p:cNvPr id="4" name="TextBox 3"/>
          <p:cNvSpPr txBox="1"/>
          <p:nvPr/>
        </p:nvSpPr>
        <p:spPr>
          <a:xfrm>
            <a:off x="4927653" y="5154675"/>
            <a:ext cx="3793048" cy="254660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defRPr sz="2000" b="1">
                <a:solidFill>
                  <a:srgbClr val="6600CC"/>
                </a:solidFill>
              </a:defRPr>
            </a:pPr>
            <a:r>
              <a:rPr lang="en-US" sz="1700" dirty="0"/>
              <a:t>La </a:t>
            </a:r>
            <a:r>
              <a:rPr lang="en-US" sz="1700" dirty="0" err="1"/>
              <a:t>seguridad</a:t>
            </a:r>
            <a:r>
              <a:rPr lang="en-US" sz="1700" dirty="0"/>
              <a:t> no es un </a:t>
            </a:r>
            <a:r>
              <a:rPr lang="en-US" sz="1700" dirty="0" err="1"/>
              <a:t>gasto</a:t>
            </a:r>
            <a:r>
              <a:rPr lang="en-US" sz="1700" dirty="0"/>
              <a:t>, es </a:t>
            </a:r>
            <a:r>
              <a:rPr lang="en-US" sz="1700" dirty="0" err="1"/>
              <a:t>una</a:t>
            </a:r>
            <a:r>
              <a:rPr lang="en-US" sz="1700" dirty="0"/>
              <a:t> </a:t>
            </a:r>
            <a:r>
              <a:rPr lang="en-US" sz="1700" dirty="0" err="1"/>
              <a:t>inversión</a:t>
            </a:r>
            <a:endParaRPr lang="en-US" sz="1700" dirty="0"/>
          </a:p>
        </p:txBody>
      </p:sp>
      <p:pic>
        <p:nvPicPr>
          <p:cNvPr id="5" name="Imagen 4">
            <a:extLst>
              <a:ext uri="{FF2B5EF4-FFF2-40B4-BE49-F238E27FC236}">
                <a16:creationId xmlns:a16="http://schemas.microsoft.com/office/drawing/2014/main" id="{66C67948-3B89-DF36-ACF1-CF80894269B1}"/>
              </a:ext>
            </a:extLst>
          </p:cNvPr>
          <p:cNvPicPr>
            <a:picLocks noChangeAspect="1"/>
          </p:cNvPicPr>
          <p:nvPr/>
        </p:nvPicPr>
        <p:blipFill>
          <a:blip r:embed="rId2"/>
          <a:stretch>
            <a:fillRect/>
          </a:stretch>
        </p:blipFill>
        <p:spPr>
          <a:xfrm>
            <a:off x="1425871" y="211581"/>
            <a:ext cx="2801626" cy="28016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DF7CE0-DDEC-BE65-AE79-FAE5F8AFFEE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49" y="685800"/>
            <a:ext cx="4066277"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A7941-5D32-D993-2AE7-0A501FDD0DAD}"/>
              </a:ext>
            </a:extLst>
          </p:cNvPr>
          <p:cNvSpPr>
            <a:spLocks noGrp="1"/>
          </p:cNvSpPr>
          <p:nvPr>
            <p:ph type="ctrTitle"/>
          </p:nvPr>
        </p:nvSpPr>
        <p:spPr>
          <a:xfrm>
            <a:off x="1251319" y="1254763"/>
            <a:ext cx="2583711" cy="2481729"/>
          </a:xfrm>
        </p:spPr>
        <p:txBody>
          <a:bodyPr anchor="b">
            <a:normAutofit/>
          </a:bodyPr>
          <a:lstStyle/>
          <a:p>
            <a:r>
              <a:rPr lang="es-MX" sz="2800" b="1" i="1">
                <a:solidFill>
                  <a:srgbClr val="595959"/>
                </a:solidFill>
              </a:rPr>
              <a:t>PLANEACION ESTRATÉGICA</a:t>
            </a:r>
          </a:p>
        </p:txBody>
      </p:sp>
      <p:sp>
        <p:nvSpPr>
          <p:cNvPr id="3" name="Subtitle 2">
            <a:extLst>
              <a:ext uri="{FF2B5EF4-FFF2-40B4-BE49-F238E27FC236}">
                <a16:creationId xmlns:a16="http://schemas.microsoft.com/office/drawing/2014/main" id="{1E2A3DB7-AE8B-1E3A-D52D-0575CB7D2AE9}"/>
              </a:ext>
            </a:extLst>
          </p:cNvPr>
          <p:cNvSpPr>
            <a:spLocks noGrp="1"/>
          </p:cNvSpPr>
          <p:nvPr>
            <p:ph type="subTitle" idx="1"/>
          </p:nvPr>
        </p:nvSpPr>
        <p:spPr>
          <a:xfrm>
            <a:off x="1386884" y="4046453"/>
            <a:ext cx="2312581" cy="1785506"/>
          </a:xfrm>
        </p:spPr>
        <p:txBody>
          <a:bodyPr anchor="t">
            <a:normAutofit/>
          </a:bodyPr>
          <a:lstStyle/>
          <a:p>
            <a:r>
              <a:rPr lang="es-MX" sz="1200">
                <a:solidFill>
                  <a:srgbClr val="595959"/>
                </a:solidFill>
              </a:rPr>
              <a:t>Sistema de Gestión de Seguridad y Salud en el Trabajo (SG-SST)</a:t>
            </a:r>
          </a:p>
          <a:p>
            <a:endParaRPr lang="es-MX" sz="1200">
              <a:solidFill>
                <a:srgbClr val="595959"/>
              </a:solidFill>
            </a:endParaRPr>
          </a:p>
        </p:txBody>
      </p:sp>
      <p:pic>
        <p:nvPicPr>
          <p:cNvPr id="6" name="Imagen 5">
            <a:extLst>
              <a:ext uri="{FF2B5EF4-FFF2-40B4-BE49-F238E27FC236}">
                <a16:creationId xmlns:a16="http://schemas.microsoft.com/office/drawing/2014/main" id="{21E4DFC9-0CE3-CD40-18FB-06828D0B3C03}"/>
              </a:ext>
            </a:extLst>
          </p:cNvPr>
          <p:cNvPicPr>
            <a:picLocks noChangeAspect="1"/>
          </p:cNvPicPr>
          <p:nvPr/>
        </p:nvPicPr>
        <p:blipFill>
          <a:blip r:embed="rId2"/>
          <a:srcRect l="25185" r="1322"/>
          <a:stretch>
            <a:fillRect/>
          </a:stretch>
        </p:blipFill>
        <p:spPr>
          <a:xfrm>
            <a:off x="4580627" y="685799"/>
            <a:ext cx="4057650" cy="5486400"/>
          </a:xfrm>
          <a:prstGeom prst="rect">
            <a:avLst/>
          </a:prstGeom>
        </p:spPr>
      </p:pic>
    </p:spTree>
    <p:extLst>
      <p:ext uri="{BB962C8B-B14F-4D97-AF65-F5344CB8AC3E}">
        <p14:creationId xmlns:p14="http://schemas.microsoft.com/office/powerpoint/2010/main" val="428050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E2E926-F227-EA86-E1AB-B1065D495958}"/>
              </a:ext>
            </a:extLst>
          </p:cNvPr>
          <p:cNvSpPr>
            <a:spLocks noGrp="1"/>
          </p:cNvSpPr>
          <p:nvPr>
            <p:ph type="title"/>
          </p:nvPr>
        </p:nvSpPr>
        <p:spPr>
          <a:xfrm>
            <a:off x="439858" y="1683756"/>
            <a:ext cx="2336449" cy="2396359"/>
          </a:xfrm>
        </p:spPr>
        <p:txBody>
          <a:bodyPr anchor="b">
            <a:normAutofit/>
          </a:bodyPr>
          <a:lstStyle/>
          <a:p>
            <a:pPr algn="r"/>
            <a:r>
              <a:rPr lang="es-MX" sz="3500">
                <a:solidFill>
                  <a:srgbClr val="FFFFFF"/>
                </a:solidFill>
              </a:rPr>
              <a:t>TENER EN CUENTA </a:t>
            </a:r>
            <a:endParaRPr lang="es-CO" sz="3500">
              <a:solidFill>
                <a:srgbClr val="FFFFFF"/>
              </a:solidFill>
            </a:endParaRPr>
          </a:p>
        </p:txBody>
      </p:sp>
      <p:graphicFrame>
        <p:nvGraphicFramePr>
          <p:cNvPr id="5" name="Marcador de contenido 2">
            <a:extLst>
              <a:ext uri="{FF2B5EF4-FFF2-40B4-BE49-F238E27FC236}">
                <a16:creationId xmlns:a16="http://schemas.microsoft.com/office/drawing/2014/main" id="{8EB97D46-9E46-A1A9-006B-9D990DC594AB}"/>
              </a:ext>
            </a:extLst>
          </p:cNvPr>
          <p:cNvGraphicFramePr>
            <a:graphicFrameLocks noGrp="1"/>
          </p:cNvGraphicFramePr>
          <p:nvPr>
            <p:ph idx="1"/>
            <p:extLst>
              <p:ext uri="{D42A27DB-BD31-4B8C-83A1-F6EECF244321}">
                <p14:modId xmlns:p14="http://schemas.microsoft.com/office/powerpoint/2010/main" val="374047919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33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15BCBB-8911-9F93-3BF2-DDE67796EDD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A038CF-15F3-A6EC-AC11-7F24897AB7E7}"/>
              </a:ext>
            </a:extLst>
          </p:cNvPr>
          <p:cNvSpPr>
            <a:spLocks noGrp="1"/>
          </p:cNvSpPr>
          <p:nvPr>
            <p:ph type="title"/>
          </p:nvPr>
        </p:nvSpPr>
        <p:spPr>
          <a:xfrm>
            <a:off x="596646" y="386930"/>
            <a:ext cx="7606349" cy="1300554"/>
          </a:xfrm>
        </p:spPr>
        <p:txBody>
          <a:bodyPr anchor="b">
            <a:normAutofit/>
          </a:bodyPr>
          <a:lstStyle/>
          <a:p>
            <a:r>
              <a:rPr lang="es-MX" sz="4200"/>
              <a:t>TENER EN CUENTA </a:t>
            </a:r>
            <a:endParaRPr lang="es-CO" sz="4200"/>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04922E3-4425-65A2-EFE7-FF67A89535F6}"/>
              </a:ext>
            </a:extLst>
          </p:cNvPr>
          <p:cNvPicPr>
            <a:picLocks noChangeAspect="1"/>
          </p:cNvPicPr>
          <p:nvPr/>
        </p:nvPicPr>
        <p:blipFill>
          <a:blip r:embed="rId3"/>
          <a:stretch>
            <a:fillRect/>
          </a:stretch>
        </p:blipFill>
        <p:spPr>
          <a:xfrm>
            <a:off x="476471" y="3025061"/>
            <a:ext cx="3862708" cy="2713552"/>
          </a:xfrm>
          <a:prstGeom prst="rect">
            <a:avLst/>
          </a:prstGeom>
        </p:spPr>
      </p:pic>
      <p:sp>
        <p:nvSpPr>
          <p:cNvPr id="3" name="Marcador de contenido 2">
            <a:extLst>
              <a:ext uri="{FF2B5EF4-FFF2-40B4-BE49-F238E27FC236}">
                <a16:creationId xmlns:a16="http://schemas.microsoft.com/office/drawing/2014/main" id="{A06D3F2E-6F4F-4550-68BF-AF432132A305}"/>
              </a:ext>
            </a:extLst>
          </p:cNvPr>
          <p:cNvSpPr>
            <a:spLocks noGrp="1"/>
          </p:cNvSpPr>
          <p:nvPr>
            <p:ph idx="1"/>
          </p:nvPr>
        </p:nvSpPr>
        <p:spPr>
          <a:xfrm>
            <a:off x="4804821" y="2599509"/>
            <a:ext cx="3398174" cy="3639450"/>
          </a:xfrm>
        </p:spPr>
        <p:txBody>
          <a:bodyPr anchor="ctr">
            <a:normAutofit/>
          </a:bodyPr>
          <a:lstStyle/>
          <a:p>
            <a:pPr>
              <a:lnSpc>
                <a:spcPct val="90000"/>
              </a:lnSpc>
            </a:pPr>
            <a:br>
              <a:rPr lang="es-MX" sz="1400">
                <a:latin typeface="+mj-lt"/>
              </a:rPr>
            </a:br>
            <a:r>
              <a:rPr lang="es-MX" sz="1400" b="0" i="0">
                <a:effectLst/>
              </a:rPr>
              <a:t>◥ La llegada de ISO 45001:2018. Es importante reconocer que muchas organizaciones buscan ir más allá del cumplimiento normativo legal asociado a SST y en coherencia apoyan sus procesos internos con buenas prácticas internacionales. En ese sentido existen muchas organizaciones que con el ánimo de mantener en alto y de manera sostenida sus estandares en SST, deciden estratégicamente adoptar la Norma Internacional del Sistema de Gestión de la Seguridad y Salud en el Trabajo ISO 45001:2018, buscando fortalecer la alineación de los </a:t>
            </a:r>
            <a:r>
              <a:rPr lang="es-MX" sz="1400" b="0" i="0">
                <a:effectLst/>
                <a:latin typeface="+mj-lt"/>
              </a:rPr>
              <a:t>objetivos estratégicos de la compañía con los objetivos previstos de SST.</a:t>
            </a:r>
            <a:endParaRPr lang="es-CO" sz="1400">
              <a:latin typeface="+mj-lt"/>
            </a:endParaRPr>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5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77189E-2E1E-46CA-3264-FE1BFEF4CE18}"/>
              </a:ext>
            </a:extLst>
          </p:cNvPr>
          <p:cNvSpPr>
            <a:spLocks noGrp="1"/>
          </p:cNvSpPr>
          <p:nvPr>
            <p:ph type="title"/>
          </p:nvPr>
        </p:nvSpPr>
        <p:spPr>
          <a:xfrm>
            <a:off x="884682" y="1163848"/>
            <a:ext cx="7372350" cy="1325880"/>
          </a:xfrm>
        </p:spPr>
        <p:txBody>
          <a:bodyPr anchor="b">
            <a:normAutofit/>
          </a:bodyPr>
          <a:lstStyle/>
          <a:p>
            <a:r>
              <a:rPr lang="es-MX" sz="3100">
                <a:solidFill>
                  <a:schemeClr val="tx2"/>
                </a:solidFill>
              </a:rPr>
              <a:t>METODOLOGIA PLANEACION</a:t>
            </a:r>
            <a:endParaRPr lang="es-CO" sz="3100">
              <a:solidFill>
                <a:schemeClr val="tx2"/>
              </a:solidFill>
            </a:endParaRPr>
          </a:p>
        </p:txBody>
      </p:sp>
      <p:grpSp>
        <p:nvGrpSpPr>
          <p:cNvPr id="13" name="Group 12">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8"/>
            <a:chOff x="-305" y="-1"/>
            <a:chExt cx="3832880" cy="2876136"/>
          </a:xfrm>
        </p:grpSpPr>
        <p:sp>
          <p:nvSpPr>
            <p:cNvPr id="14" name="Freeform: Shape 13">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6B74AD0E-C2BF-6857-EC2C-61A0C0DB62C4}"/>
              </a:ext>
            </a:extLst>
          </p:cNvPr>
          <p:cNvPicPr>
            <a:picLocks noChangeAspect="1"/>
          </p:cNvPicPr>
          <p:nvPr/>
        </p:nvPicPr>
        <p:blipFill>
          <a:blip r:embed="rId2"/>
          <a:stretch>
            <a:fillRect/>
          </a:stretch>
        </p:blipFill>
        <p:spPr>
          <a:xfrm>
            <a:off x="603503" y="3271187"/>
            <a:ext cx="3716020" cy="2350382"/>
          </a:xfrm>
          <a:prstGeom prst="rect">
            <a:avLst/>
          </a:prstGeom>
        </p:spPr>
      </p:pic>
      <p:sp>
        <p:nvSpPr>
          <p:cNvPr id="3" name="Marcador de contenido 2">
            <a:extLst>
              <a:ext uri="{FF2B5EF4-FFF2-40B4-BE49-F238E27FC236}">
                <a16:creationId xmlns:a16="http://schemas.microsoft.com/office/drawing/2014/main" id="{23A6AC4C-3B36-2D72-FA3D-9F927A411639}"/>
              </a:ext>
            </a:extLst>
          </p:cNvPr>
          <p:cNvSpPr>
            <a:spLocks noGrp="1"/>
          </p:cNvSpPr>
          <p:nvPr>
            <p:ph idx="1"/>
          </p:nvPr>
        </p:nvSpPr>
        <p:spPr>
          <a:xfrm>
            <a:off x="4766153" y="2827419"/>
            <a:ext cx="3771900" cy="3227626"/>
          </a:xfrm>
        </p:spPr>
        <p:txBody>
          <a:bodyPr anchor="ctr">
            <a:normAutofit/>
          </a:bodyPr>
          <a:lstStyle/>
          <a:p>
            <a:pPr>
              <a:lnSpc>
                <a:spcPct val="90000"/>
              </a:lnSpc>
            </a:pPr>
            <a:r>
              <a:rPr lang="es-MX" sz="1200" b="1" i="0">
                <a:solidFill>
                  <a:schemeClr val="tx2"/>
                </a:solidFill>
                <a:effectLst/>
                <a:latin typeface="Open Sans" panose="020B0606030504020204" pitchFamily="34" charset="0"/>
              </a:rPr>
              <a:t>Más del 80% de los líderes consideran que </a:t>
            </a:r>
            <a:r>
              <a:rPr lang="es-MX" sz="1200" b="1" i="0" u="sng">
                <a:solidFill>
                  <a:schemeClr val="tx2"/>
                </a:solidFill>
                <a:effectLst/>
                <a:latin typeface="Open Sans" panose="020B0606030504020204" pitchFamily="34" charset="0"/>
                <a:hlinkClick r:id="rId3"/>
              </a:rPr>
              <a:t>la ejecución de la estrategia tiene igual o más importancia que la planeación estratégica</a:t>
            </a:r>
            <a:r>
              <a:rPr lang="es-MX" sz="1200" b="0" i="0" u="sng">
                <a:solidFill>
                  <a:schemeClr val="tx2"/>
                </a:solidFill>
                <a:effectLst/>
                <a:latin typeface="Open Sans" panose="020B0606030504020204" pitchFamily="34" charset="0"/>
                <a:hlinkClick r:id="rId3"/>
              </a:rPr>
              <a:t>.</a:t>
            </a:r>
            <a:r>
              <a:rPr lang="es-MX" sz="1200" b="0" i="0">
                <a:solidFill>
                  <a:schemeClr val="tx2"/>
                </a:solidFill>
                <a:effectLst/>
                <a:latin typeface="Open Sans" panose="020B0606030504020204" pitchFamily="34" charset="0"/>
              </a:rPr>
              <a:t> Esto se debe a que el cumplimiento de objetivos estratégicos es un factor crucial para garantizar la estabilidad financiera, disminuir la rotación de personal y mejorar el ambiente laboral dentro de cualquier entidad. Ante esto, </a:t>
            </a:r>
            <a:r>
              <a:rPr lang="es-MX" sz="1200" b="1" i="0">
                <a:solidFill>
                  <a:schemeClr val="tx2"/>
                </a:solidFill>
                <a:effectLst/>
                <a:latin typeface="Open Sans" panose="020B0606030504020204" pitchFamily="34" charset="0"/>
              </a:rPr>
              <a:t>existen múltiples metodologías de gestión estratégica</a:t>
            </a:r>
            <a:r>
              <a:rPr lang="es-MX" sz="1200" b="0" i="0">
                <a:solidFill>
                  <a:schemeClr val="tx2"/>
                </a:solidFill>
                <a:effectLst/>
                <a:latin typeface="Open Sans" panose="020B0606030504020204" pitchFamily="34" charset="0"/>
              </a:rPr>
              <a:t> que posibilitan un seguimiento más concreto y detallado del plan estratégico, y una de ellas recibe el nombre de</a:t>
            </a:r>
            <a:r>
              <a:rPr lang="es-MX" sz="1200" b="1" i="0">
                <a:solidFill>
                  <a:schemeClr val="tx2"/>
                </a:solidFill>
                <a:effectLst/>
                <a:latin typeface="Open Sans" panose="020B0606030504020204" pitchFamily="34" charset="0"/>
              </a:rPr>
              <a:t> Balanced Scorecard</a:t>
            </a:r>
            <a:endParaRPr lang="es-CO" sz="1200">
              <a:solidFill>
                <a:schemeClr val="tx2"/>
              </a:solidFill>
            </a:endParaRPr>
          </a:p>
        </p:txBody>
      </p:sp>
      <p:grpSp>
        <p:nvGrpSpPr>
          <p:cNvPr id="19" name="Group 18">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569" y="5084569"/>
            <a:ext cx="2151670" cy="1395192"/>
            <a:chOff x="-305" y="-4155"/>
            <a:chExt cx="2514948" cy="2174333"/>
          </a:xfrm>
        </p:grpSpPr>
        <p:sp>
          <p:nvSpPr>
            <p:cNvPr id="20" name="Freeform: Shape 19">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205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2FF8631-4F24-1261-8154-8F934948AFCF}"/>
              </a:ext>
            </a:extLst>
          </p:cNvPr>
          <p:cNvSpPr>
            <a:spLocks noGrp="1"/>
          </p:cNvSpPr>
          <p:nvPr>
            <p:ph type="title"/>
          </p:nvPr>
        </p:nvSpPr>
        <p:spPr>
          <a:xfrm>
            <a:off x="4144617" y="365125"/>
            <a:ext cx="4370732" cy="1433433"/>
          </a:xfrm>
        </p:spPr>
        <p:txBody>
          <a:bodyPr anchor="b">
            <a:normAutofit/>
          </a:bodyPr>
          <a:lstStyle/>
          <a:p>
            <a:r>
              <a:rPr lang="es-MX" dirty="0"/>
              <a:t>PASOS</a:t>
            </a:r>
            <a:endParaRPr lang="es-CO" dirty="0"/>
          </a:p>
        </p:txBody>
      </p:sp>
      <p:pic>
        <p:nvPicPr>
          <p:cNvPr id="4" name="Imagen 3">
            <a:extLst>
              <a:ext uri="{FF2B5EF4-FFF2-40B4-BE49-F238E27FC236}">
                <a16:creationId xmlns:a16="http://schemas.microsoft.com/office/drawing/2014/main" id="{D7A2FF84-2FC1-0AC9-B898-BD5C08951A40}"/>
              </a:ext>
            </a:extLst>
          </p:cNvPr>
          <p:cNvPicPr>
            <a:picLocks noChangeAspect="1"/>
          </p:cNvPicPr>
          <p:nvPr/>
        </p:nvPicPr>
        <p:blipFill>
          <a:blip r:embed="rId2"/>
          <a:stretch>
            <a:fillRect/>
          </a:stretch>
        </p:blipFill>
        <p:spPr>
          <a:xfrm>
            <a:off x="482599" y="3469143"/>
            <a:ext cx="3232150" cy="2076656"/>
          </a:xfrm>
          <a:prstGeom prst="rect">
            <a:avLst/>
          </a:prstGeom>
        </p:spPr>
      </p:pic>
      <p:sp>
        <p:nvSpPr>
          <p:cNvPr id="3" name="Marcador de contenido 2">
            <a:extLst>
              <a:ext uri="{FF2B5EF4-FFF2-40B4-BE49-F238E27FC236}">
                <a16:creationId xmlns:a16="http://schemas.microsoft.com/office/drawing/2014/main" id="{7A4F68C1-F351-188D-1BF0-161F63D658D1}"/>
              </a:ext>
            </a:extLst>
          </p:cNvPr>
          <p:cNvSpPr>
            <a:spLocks noGrp="1"/>
          </p:cNvSpPr>
          <p:nvPr>
            <p:ph idx="1"/>
          </p:nvPr>
        </p:nvSpPr>
        <p:spPr>
          <a:xfrm>
            <a:off x="4144617" y="2055813"/>
            <a:ext cx="4370733" cy="4121149"/>
          </a:xfrm>
        </p:spPr>
        <p:txBody>
          <a:bodyPr anchor="t">
            <a:normAutofit/>
          </a:bodyPr>
          <a:lstStyle/>
          <a:p>
            <a:pPr>
              <a:spcBef>
                <a:spcPts val="750"/>
              </a:spcBef>
              <a:spcAft>
                <a:spcPts val="750"/>
              </a:spcAft>
              <a:buNone/>
            </a:pPr>
            <a:r>
              <a:rPr lang="es-MX" sz="1700" b="1" i="0">
                <a:effectLst/>
                <a:latin typeface="Open Sans" panose="020B0606030504020204" pitchFamily="34" charset="0"/>
              </a:rPr>
              <a:t>Paso 1: Definir perspectivas y estrategias</a:t>
            </a:r>
            <a:endParaRPr lang="es-MX" sz="1700" b="0" i="0">
              <a:effectLst/>
              <a:latin typeface="Open Sans" panose="020B0606030504020204" pitchFamily="34" charset="0"/>
            </a:endParaRPr>
          </a:p>
          <a:p>
            <a:pPr>
              <a:spcBef>
                <a:spcPts val="750"/>
              </a:spcBef>
              <a:spcAft>
                <a:spcPts val="750"/>
              </a:spcAft>
              <a:buNone/>
            </a:pPr>
            <a:r>
              <a:rPr lang="es-MX" sz="1700" b="0" i="0">
                <a:effectLst/>
                <a:latin typeface="Open Sans" panose="020B0606030504020204" pitchFamily="34" charset="0"/>
              </a:rPr>
              <a:t>El Cuadro de Mando Integral se fundamenta en cuatro perspectivas que permiten observar a la organización desde diferentes ángulos:</a:t>
            </a:r>
          </a:p>
          <a:p>
            <a:pPr>
              <a:buFont typeface="+mj-lt"/>
              <a:buAutoNum type="arabicPeriod"/>
            </a:pPr>
            <a:r>
              <a:rPr lang="es-MX" sz="1700" b="0" i="0">
                <a:effectLst/>
                <a:latin typeface="Open Sans" panose="020B0606030504020204" pitchFamily="34" charset="0"/>
              </a:rPr>
              <a:t>Perspectiva financiera</a:t>
            </a:r>
          </a:p>
          <a:p>
            <a:pPr>
              <a:buFont typeface="+mj-lt"/>
              <a:buAutoNum type="arabicPeriod"/>
            </a:pPr>
            <a:r>
              <a:rPr lang="es-MX" sz="1700" b="0" i="0">
                <a:effectLst/>
                <a:latin typeface="Open Sans" panose="020B0606030504020204" pitchFamily="34" charset="0"/>
              </a:rPr>
              <a:t>Perspectiva del cliente</a:t>
            </a:r>
          </a:p>
          <a:p>
            <a:pPr>
              <a:buFont typeface="+mj-lt"/>
              <a:buAutoNum type="arabicPeriod"/>
            </a:pPr>
            <a:r>
              <a:rPr lang="es-MX" sz="1700" b="0" i="0">
                <a:effectLst/>
                <a:latin typeface="Open Sans" panose="020B0606030504020204" pitchFamily="34" charset="0"/>
              </a:rPr>
              <a:t>Perspectiva de los procesos internos</a:t>
            </a:r>
          </a:p>
          <a:p>
            <a:pPr>
              <a:buFont typeface="+mj-lt"/>
              <a:buAutoNum type="arabicPeriod"/>
            </a:pPr>
            <a:r>
              <a:rPr lang="es-MX" sz="1700" b="0" i="0">
                <a:effectLst/>
                <a:latin typeface="Open Sans" panose="020B0606030504020204" pitchFamily="34" charset="0"/>
              </a:rPr>
              <a:t>Perspectiva de aprendizaje y crecimiento</a:t>
            </a:r>
          </a:p>
          <a:p>
            <a:endParaRPr lang="es-CO" sz="1700"/>
          </a:p>
        </p:txBody>
      </p:sp>
    </p:spTree>
    <p:extLst>
      <p:ext uri="{BB962C8B-B14F-4D97-AF65-F5344CB8AC3E}">
        <p14:creationId xmlns:p14="http://schemas.microsoft.com/office/powerpoint/2010/main" val="423303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8830F73F-859E-14BE-579B-6157474369AA}"/>
              </a:ext>
            </a:extLst>
          </p:cNvPr>
          <p:cNvSpPr>
            <a:spLocks noGrp="1"/>
          </p:cNvSpPr>
          <p:nvPr>
            <p:ph type="title"/>
          </p:nvPr>
        </p:nvSpPr>
        <p:spPr>
          <a:xfrm>
            <a:off x="628650" y="365125"/>
            <a:ext cx="4045020" cy="1325563"/>
          </a:xfrm>
        </p:spPr>
        <p:txBody>
          <a:bodyPr>
            <a:normAutofit/>
          </a:bodyPr>
          <a:lstStyle/>
          <a:p>
            <a:r>
              <a:rPr lang="es-MX" dirty="0"/>
              <a:t>PASOS</a:t>
            </a:r>
            <a:endParaRPr lang="es-CO" dirty="0"/>
          </a:p>
        </p:txBody>
      </p:sp>
      <p:sp>
        <p:nvSpPr>
          <p:cNvPr id="3" name="Marcador de contenido 2">
            <a:extLst>
              <a:ext uri="{FF2B5EF4-FFF2-40B4-BE49-F238E27FC236}">
                <a16:creationId xmlns:a16="http://schemas.microsoft.com/office/drawing/2014/main" id="{5C96F0FC-EE09-6AD0-F75F-093A33346EBA}"/>
              </a:ext>
            </a:extLst>
          </p:cNvPr>
          <p:cNvSpPr>
            <a:spLocks noGrp="1"/>
          </p:cNvSpPr>
          <p:nvPr>
            <p:ph idx="1"/>
          </p:nvPr>
        </p:nvSpPr>
        <p:spPr>
          <a:xfrm>
            <a:off x="628650" y="1825625"/>
            <a:ext cx="4045020" cy="4351338"/>
          </a:xfrm>
        </p:spPr>
        <p:txBody>
          <a:bodyPr>
            <a:normAutofit/>
          </a:bodyPr>
          <a:lstStyle/>
          <a:p>
            <a:pPr>
              <a:lnSpc>
                <a:spcPct val="90000"/>
              </a:lnSpc>
              <a:spcBef>
                <a:spcPts val="750"/>
              </a:spcBef>
              <a:spcAft>
                <a:spcPts val="750"/>
              </a:spcAft>
              <a:buNone/>
            </a:pPr>
            <a:r>
              <a:rPr lang="es-MX" sz="1300" b="1" i="0" dirty="0">
                <a:effectLst/>
                <a:latin typeface="Open Sans" panose="020B0606030504020204" pitchFamily="34" charset="0"/>
              </a:rPr>
              <a:t>Paso 2: Vincular los objetivos estratégicos</a:t>
            </a:r>
            <a:endParaRPr lang="es-MX" sz="1300" b="0" i="0" dirty="0">
              <a:effectLst/>
              <a:latin typeface="Open Sans" panose="020B0606030504020204" pitchFamily="34" charset="0"/>
            </a:endParaRPr>
          </a:p>
          <a:p>
            <a:pPr>
              <a:lnSpc>
                <a:spcPct val="90000"/>
              </a:lnSpc>
              <a:spcBef>
                <a:spcPts val="750"/>
              </a:spcBef>
              <a:spcAft>
                <a:spcPts val="750"/>
              </a:spcAft>
              <a:buNone/>
            </a:pPr>
            <a:r>
              <a:rPr lang="es-MX" sz="1300" b="0" i="0" dirty="0">
                <a:effectLst/>
                <a:latin typeface="Open Sans" panose="020B0606030504020204" pitchFamily="34" charset="0"/>
              </a:rPr>
              <a:t>El siguiente paso es seleccionar los objetivos estratégicos para cada perspectiva. En este punto, conceptos amplios comienzan a concretarse en metas específicas. </a:t>
            </a:r>
          </a:p>
          <a:p>
            <a:pPr>
              <a:lnSpc>
                <a:spcPct val="90000"/>
              </a:lnSpc>
              <a:buFont typeface="Arial" panose="020B0604020202020204" pitchFamily="34" charset="0"/>
              <a:buChar char="•"/>
            </a:pPr>
            <a:r>
              <a:rPr lang="es-MX" sz="1300" b="1" i="0" dirty="0">
                <a:effectLst/>
                <a:latin typeface="Open Sans" panose="020B0606030504020204" pitchFamily="34" charset="0"/>
              </a:rPr>
              <a:t>Establecer objetivos estratégicos: </a:t>
            </a:r>
            <a:r>
              <a:rPr lang="es-MX" sz="1300" b="0" i="0" dirty="0">
                <a:effectLst/>
                <a:latin typeface="Open Sans" panose="020B0606030504020204" pitchFamily="34" charset="0"/>
              </a:rPr>
              <a:t>es necesario definir las metas a corto, mediano y largo plazo para cada área clave, ya sea dentro de las cuatro perspectivas originales o en otras que la organización decida incorporar.</a:t>
            </a:r>
          </a:p>
          <a:p>
            <a:pPr marL="0" indent="0">
              <a:lnSpc>
                <a:spcPct val="90000"/>
              </a:lnSpc>
              <a:buNone/>
            </a:pPr>
            <a:endParaRPr lang="es-MX" sz="1300" b="0" i="0" dirty="0">
              <a:effectLst/>
              <a:latin typeface="Open Sans" panose="020B0606030504020204" pitchFamily="34" charset="0"/>
            </a:endParaRPr>
          </a:p>
          <a:p>
            <a:pPr>
              <a:lnSpc>
                <a:spcPct val="90000"/>
              </a:lnSpc>
              <a:buFont typeface="Arial" panose="020B0604020202020204" pitchFamily="34" charset="0"/>
              <a:buChar char="•"/>
            </a:pPr>
            <a:r>
              <a:rPr lang="es-MX" sz="1300" b="1" i="0" dirty="0">
                <a:effectLst/>
                <a:latin typeface="Open Sans" panose="020B0606030504020204" pitchFamily="34" charset="0"/>
              </a:rPr>
              <a:t>Identificar </a:t>
            </a:r>
            <a:r>
              <a:rPr lang="es-MX" sz="1300" b="1" i="0" dirty="0" err="1">
                <a:effectLst/>
                <a:latin typeface="Open Sans" panose="020B0606030504020204" pitchFamily="34" charset="0"/>
              </a:rPr>
              <a:t>KPIs</a:t>
            </a:r>
            <a:r>
              <a:rPr lang="es-MX" sz="1300" b="1" i="0" dirty="0">
                <a:effectLst/>
                <a:latin typeface="Open Sans" panose="020B0606030504020204" pitchFamily="34" charset="0"/>
              </a:rPr>
              <a:t>: </a:t>
            </a:r>
            <a:r>
              <a:rPr lang="es-MX" sz="1300" b="0" i="0" dirty="0">
                <a:effectLst/>
                <a:latin typeface="Open Sans" panose="020B0606030504020204" pitchFamily="34" charset="0"/>
              </a:rPr>
              <a:t>en esta fase, se definen los indicadores clave de desempeño (</a:t>
            </a:r>
            <a:r>
              <a:rPr lang="es-MX" sz="1300" b="0" i="0" dirty="0" err="1">
                <a:effectLst/>
                <a:latin typeface="Open Sans" panose="020B0606030504020204" pitchFamily="34" charset="0"/>
              </a:rPr>
              <a:t>KPIs</a:t>
            </a:r>
            <a:r>
              <a:rPr lang="es-MX" sz="1300" b="0" i="0" dirty="0">
                <a:effectLst/>
                <a:latin typeface="Open Sans" panose="020B0606030504020204" pitchFamily="34" charset="0"/>
              </a:rPr>
              <a:t>) que permitirán medir el progreso hacia el cumplimiento de los objetivos estratégicos.</a:t>
            </a:r>
          </a:p>
          <a:p>
            <a:pPr>
              <a:lnSpc>
                <a:spcPct val="90000"/>
              </a:lnSpc>
            </a:pPr>
            <a:endParaRPr lang="es-CO" sz="1300" dirty="0"/>
          </a:p>
        </p:txBody>
      </p:sp>
      <p:pic>
        <p:nvPicPr>
          <p:cNvPr id="4" name="Imagen 3">
            <a:extLst>
              <a:ext uri="{FF2B5EF4-FFF2-40B4-BE49-F238E27FC236}">
                <a16:creationId xmlns:a16="http://schemas.microsoft.com/office/drawing/2014/main" id="{30C54DEF-6EF0-08C1-1C15-7E4230A77654}"/>
              </a:ext>
            </a:extLst>
          </p:cNvPr>
          <p:cNvPicPr>
            <a:picLocks noChangeAspect="1"/>
          </p:cNvPicPr>
          <p:nvPr/>
        </p:nvPicPr>
        <p:blipFill>
          <a:blip r:embed="rId2"/>
          <a:srcRect l="12860" r="12140"/>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73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C3D80D-64BA-5FF5-73F1-CC39CA59C8EF}"/>
              </a:ext>
            </a:extLst>
          </p:cNvPr>
          <p:cNvSpPr>
            <a:spLocks noGrp="1"/>
          </p:cNvSpPr>
          <p:nvPr>
            <p:ph type="title"/>
          </p:nvPr>
        </p:nvSpPr>
        <p:spPr>
          <a:xfrm>
            <a:off x="603504" y="802955"/>
            <a:ext cx="3574747" cy="1454051"/>
          </a:xfrm>
        </p:spPr>
        <p:txBody>
          <a:bodyPr>
            <a:normAutofit/>
          </a:bodyPr>
          <a:lstStyle/>
          <a:p>
            <a:r>
              <a:rPr lang="es-MX" sz="3100">
                <a:solidFill>
                  <a:schemeClr val="tx2"/>
                </a:solidFill>
              </a:rPr>
              <a:t>PASOS</a:t>
            </a:r>
            <a:endParaRPr lang="es-CO" sz="3100">
              <a:solidFill>
                <a:schemeClr val="tx2"/>
              </a:solidFill>
            </a:endParaRPr>
          </a:p>
        </p:txBody>
      </p:sp>
      <p:sp>
        <p:nvSpPr>
          <p:cNvPr id="3" name="Marcador de contenido 2">
            <a:extLst>
              <a:ext uri="{FF2B5EF4-FFF2-40B4-BE49-F238E27FC236}">
                <a16:creationId xmlns:a16="http://schemas.microsoft.com/office/drawing/2014/main" id="{DA44576F-0FED-FFF2-5159-524EF42F7A34}"/>
              </a:ext>
            </a:extLst>
          </p:cNvPr>
          <p:cNvSpPr>
            <a:spLocks noGrp="1"/>
          </p:cNvSpPr>
          <p:nvPr>
            <p:ph idx="1"/>
          </p:nvPr>
        </p:nvSpPr>
        <p:spPr>
          <a:xfrm>
            <a:off x="603504" y="2421683"/>
            <a:ext cx="3574461" cy="3353476"/>
          </a:xfrm>
        </p:spPr>
        <p:txBody>
          <a:bodyPr anchor="t">
            <a:normAutofit fontScale="47500" lnSpcReduction="20000"/>
          </a:bodyPr>
          <a:lstStyle/>
          <a:p>
            <a:pPr>
              <a:lnSpc>
                <a:spcPct val="90000"/>
              </a:lnSpc>
              <a:spcBef>
                <a:spcPts val="750"/>
              </a:spcBef>
              <a:spcAft>
                <a:spcPts val="750"/>
              </a:spcAft>
              <a:buNone/>
            </a:pPr>
            <a:r>
              <a:rPr lang="es-MX" sz="2500" b="1" i="0" dirty="0">
                <a:solidFill>
                  <a:schemeClr val="tx2"/>
                </a:solidFill>
                <a:effectLst/>
                <a:latin typeface="Open Sans" panose="020B0606030504020204" pitchFamily="34" charset="0"/>
              </a:rPr>
              <a:t>Paso 3: Elaboración del mapa estratégico</a:t>
            </a:r>
          </a:p>
          <a:p>
            <a:pPr>
              <a:lnSpc>
                <a:spcPct val="90000"/>
              </a:lnSpc>
              <a:spcBef>
                <a:spcPts val="750"/>
              </a:spcBef>
              <a:spcAft>
                <a:spcPts val="750"/>
              </a:spcAft>
              <a:buNone/>
            </a:pPr>
            <a:r>
              <a:rPr lang="es-MX" sz="2300" b="0" i="0" dirty="0">
                <a:solidFill>
                  <a:schemeClr val="tx2"/>
                </a:solidFill>
                <a:effectLst/>
                <a:latin typeface="+mj-lt"/>
              </a:rPr>
              <a:t>El desarrollo de un mapa estratégico implica crear una herramienta visual que ilustre la interrelación entre los objetivos estratégicos. Este mapa muestra cómo cada objetivo contribuye al logro de la estrategia y su conexión con las áreas clave.  </a:t>
            </a:r>
          </a:p>
          <a:p>
            <a:pPr>
              <a:lnSpc>
                <a:spcPct val="90000"/>
              </a:lnSpc>
              <a:buFont typeface="Arial" panose="020B0604020202020204" pitchFamily="34" charset="0"/>
              <a:buChar char="•"/>
            </a:pPr>
            <a:r>
              <a:rPr lang="es-MX" sz="2300" b="1" i="0" dirty="0">
                <a:solidFill>
                  <a:schemeClr val="tx2"/>
                </a:solidFill>
                <a:effectLst/>
                <a:latin typeface="+mj-lt"/>
              </a:rPr>
              <a:t>Delegar funciones:</a:t>
            </a:r>
            <a:r>
              <a:rPr lang="es-MX" sz="2300" b="0" i="0" dirty="0">
                <a:solidFill>
                  <a:schemeClr val="tx2"/>
                </a:solidFill>
                <a:effectLst/>
                <a:latin typeface="+mj-lt"/>
              </a:rPr>
              <a:t> es crucial asignar cada objetivo estratégico y KPI a un empleado o equipo responsable para garantizar su seguimiento y cumplimiento.</a:t>
            </a:r>
          </a:p>
          <a:p>
            <a:pPr>
              <a:lnSpc>
                <a:spcPct val="90000"/>
              </a:lnSpc>
              <a:buFont typeface="Arial" panose="020B0604020202020204" pitchFamily="34" charset="0"/>
              <a:buChar char="•"/>
            </a:pPr>
            <a:endParaRPr lang="es-MX" sz="2300" b="0" i="0" dirty="0">
              <a:solidFill>
                <a:schemeClr val="tx2"/>
              </a:solidFill>
              <a:effectLst/>
              <a:latin typeface="+mj-lt"/>
            </a:endParaRPr>
          </a:p>
          <a:p>
            <a:pPr>
              <a:lnSpc>
                <a:spcPct val="90000"/>
              </a:lnSpc>
              <a:buFont typeface="Arial" panose="020B0604020202020204" pitchFamily="34" charset="0"/>
              <a:buChar char="•"/>
            </a:pPr>
            <a:r>
              <a:rPr lang="es-MX" sz="2300" b="1" i="0" dirty="0">
                <a:solidFill>
                  <a:schemeClr val="tx2"/>
                </a:solidFill>
                <a:effectLst/>
                <a:latin typeface="+mj-lt"/>
              </a:rPr>
              <a:t>Implementar el </a:t>
            </a:r>
            <a:r>
              <a:rPr lang="es-MX" sz="2300" b="1" i="0" dirty="0" err="1">
                <a:solidFill>
                  <a:schemeClr val="tx2"/>
                </a:solidFill>
                <a:effectLst/>
                <a:latin typeface="+mj-lt"/>
              </a:rPr>
              <a:t>Balanced</a:t>
            </a:r>
            <a:r>
              <a:rPr lang="es-MX" sz="2300" b="1" i="0" dirty="0">
                <a:solidFill>
                  <a:schemeClr val="tx2"/>
                </a:solidFill>
                <a:effectLst/>
                <a:latin typeface="+mj-lt"/>
              </a:rPr>
              <a:t> </a:t>
            </a:r>
            <a:r>
              <a:rPr lang="es-MX" sz="2300" b="1" i="0" dirty="0" err="1">
                <a:solidFill>
                  <a:schemeClr val="tx2"/>
                </a:solidFill>
                <a:effectLst/>
                <a:latin typeface="+mj-lt"/>
              </a:rPr>
              <a:t>Scorecard</a:t>
            </a:r>
            <a:r>
              <a:rPr lang="es-MX" sz="2300" b="1" i="0" dirty="0">
                <a:solidFill>
                  <a:schemeClr val="tx2"/>
                </a:solidFill>
                <a:effectLst/>
                <a:latin typeface="+mj-lt"/>
              </a:rPr>
              <a:t>: </a:t>
            </a:r>
            <a:r>
              <a:rPr lang="es-MX" sz="2300" b="0" i="0" dirty="0">
                <a:solidFill>
                  <a:schemeClr val="tx2"/>
                </a:solidFill>
                <a:effectLst/>
                <a:latin typeface="+mj-lt"/>
              </a:rPr>
              <a:t>en esta fase, se pone en marcha el </a:t>
            </a:r>
            <a:r>
              <a:rPr lang="es-MX" sz="2300" b="0" i="0" dirty="0" err="1">
                <a:solidFill>
                  <a:schemeClr val="tx2"/>
                </a:solidFill>
                <a:effectLst/>
                <a:latin typeface="+mj-lt"/>
              </a:rPr>
              <a:t>Balanced</a:t>
            </a:r>
            <a:r>
              <a:rPr lang="es-MX" sz="2300" b="0" i="0" dirty="0">
                <a:solidFill>
                  <a:schemeClr val="tx2"/>
                </a:solidFill>
                <a:effectLst/>
                <a:latin typeface="+mj-lt"/>
              </a:rPr>
              <a:t> </a:t>
            </a:r>
            <a:r>
              <a:rPr lang="es-MX" sz="2300" b="0" i="0" dirty="0" err="1">
                <a:solidFill>
                  <a:schemeClr val="tx2"/>
                </a:solidFill>
                <a:effectLst/>
                <a:latin typeface="+mj-lt"/>
              </a:rPr>
              <a:t>Scorecard</a:t>
            </a:r>
            <a:r>
              <a:rPr lang="es-MX" sz="2300" b="0" i="0" dirty="0">
                <a:solidFill>
                  <a:schemeClr val="tx2"/>
                </a:solidFill>
                <a:effectLst/>
                <a:latin typeface="+mj-lt"/>
              </a:rPr>
              <a:t>. Es fundamental proporcionar capacitación adecuada para asegurar que todos los empleados comprendan su importancia y el rol que desempeñan.</a:t>
            </a:r>
          </a:p>
          <a:p>
            <a:pPr>
              <a:lnSpc>
                <a:spcPct val="90000"/>
              </a:lnSpc>
              <a:buFont typeface="Arial" panose="020B0604020202020204" pitchFamily="34" charset="0"/>
              <a:buChar char="•"/>
            </a:pPr>
            <a:endParaRPr lang="es-MX" sz="2300" b="0" i="0" dirty="0">
              <a:solidFill>
                <a:schemeClr val="tx2"/>
              </a:solidFill>
              <a:effectLst/>
              <a:latin typeface="+mj-lt"/>
            </a:endParaRPr>
          </a:p>
          <a:p>
            <a:pPr>
              <a:lnSpc>
                <a:spcPct val="90000"/>
              </a:lnSpc>
              <a:buFont typeface="Arial" panose="020B0604020202020204" pitchFamily="34" charset="0"/>
              <a:buChar char="•"/>
            </a:pPr>
            <a:r>
              <a:rPr lang="es-MX" sz="2300" b="1" i="0" dirty="0">
                <a:solidFill>
                  <a:schemeClr val="tx2"/>
                </a:solidFill>
                <a:effectLst/>
                <a:latin typeface="+mj-lt"/>
              </a:rPr>
              <a:t>Monitorear el progreso:</a:t>
            </a:r>
            <a:r>
              <a:rPr lang="es-MX" sz="2300" b="0" i="0" dirty="0">
                <a:solidFill>
                  <a:schemeClr val="tx2"/>
                </a:solidFill>
                <a:effectLst/>
                <a:latin typeface="+mj-lt"/>
              </a:rPr>
              <a:t> se debe revisar el </a:t>
            </a:r>
            <a:r>
              <a:rPr lang="es-MX" sz="2300" b="0" i="0" dirty="0" err="1">
                <a:solidFill>
                  <a:schemeClr val="tx2"/>
                </a:solidFill>
                <a:effectLst/>
                <a:latin typeface="+mj-lt"/>
              </a:rPr>
              <a:t>Balanced</a:t>
            </a:r>
            <a:r>
              <a:rPr lang="es-MX" sz="2300" b="0" i="0" dirty="0">
                <a:solidFill>
                  <a:schemeClr val="tx2"/>
                </a:solidFill>
                <a:effectLst/>
                <a:latin typeface="+mj-lt"/>
              </a:rPr>
              <a:t> </a:t>
            </a:r>
            <a:r>
              <a:rPr lang="es-MX" sz="2300" b="0" i="0" dirty="0" err="1">
                <a:solidFill>
                  <a:schemeClr val="tx2"/>
                </a:solidFill>
                <a:effectLst/>
                <a:latin typeface="+mj-lt"/>
              </a:rPr>
              <a:t>Scorecard</a:t>
            </a:r>
            <a:r>
              <a:rPr lang="es-MX" sz="2300" b="0" i="0" dirty="0">
                <a:solidFill>
                  <a:schemeClr val="tx2"/>
                </a:solidFill>
                <a:effectLst/>
                <a:latin typeface="+mj-lt"/>
              </a:rPr>
              <a:t> de manera periódica para asegurar su efectividad y adaptarlo a los cambios internos </a:t>
            </a:r>
            <a:r>
              <a:rPr lang="es-MX" sz="900" b="0" i="0" dirty="0">
                <a:solidFill>
                  <a:schemeClr val="tx2"/>
                </a:solidFill>
                <a:effectLst/>
                <a:latin typeface="+mj-lt"/>
              </a:rPr>
              <a:t>y externos que pueda enfrentar la organización.</a:t>
            </a:r>
          </a:p>
          <a:p>
            <a:pPr>
              <a:lnSpc>
                <a:spcPct val="90000"/>
              </a:lnSpc>
              <a:spcBef>
                <a:spcPts val="750"/>
              </a:spcBef>
              <a:spcAft>
                <a:spcPts val="750"/>
              </a:spcAft>
              <a:buNone/>
            </a:pPr>
            <a:br>
              <a:rPr lang="es-MX" sz="900" b="0" i="0" dirty="0">
                <a:solidFill>
                  <a:schemeClr val="tx2"/>
                </a:solidFill>
                <a:effectLst/>
                <a:latin typeface="Open Sans" panose="020B0606030504020204" pitchFamily="34" charset="0"/>
              </a:rPr>
            </a:br>
            <a:br>
              <a:rPr lang="es-MX" sz="900" b="0" i="0" dirty="0">
                <a:solidFill>
                  <a:schemeClr val="tx2"/>
                </a:solidFill>
                <a:effectLst/>
                <a:latin typeface="Open Sans" panose="020B0606030504020204" pitchFamily="34" charset="0"/>
              </a:rPr>
            </a:br>
            <a:r>
              <a:rPr lang="es-MX" sz="900" b="0" i="0" dirty="0">
                <a:solidFill>
                  <a:schemeClr val="tx2"/>
                </a:solidFill>
                <a:effectLst/>
                <a:latin typeface="Open Sans" panose="020B0606030504020204" pitchFamily="34" charset="0"/>
              </a:rPr>
              <a:t> </a:t>
            </a:r>
          </a:p>
          <a:p>
            <a:pPr>
              <a:lnSpc>
                <a:spcPct val="90000"/>
              </a:lnSpc>
            </a:pPr>
            <a:endParaRPr lang="es-CO" sz="900" dirty="0">
              <a:solidFill>
                <a:schemeClr val="tx2"/>
              </a:solidFill>
            </a:endParaRPr>
          </a:p>
        </p:txBody>
      </p:sp>
      <p:grpSp>
        <p:nvGrpSpPr>
          <p:cNvPr id="32" name="Group 3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33" name="Freeform: Shape 3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Círculo&#10;&#10;El contenido generado por IA puede ser incorrecto.">
            <a:extLst>
              <a:ext uri="{FF2B5EF4-FFF2-40B4-BE49-F238E27FC236}">
                <a16:creationId xmlns:a16="http://schemas.microsoft.com/office/drawing/2014/main" id="{EC6C867D-F57B-D7BA-DA73-A533661FFDFF}"/>
              </a:ext>
            </a:extLst>
          </p:cNvPr>
          <p:cNvPicPr>
            <a:picLocks noChangeAspect="1"/>
          </p:cNvPicPr>
          <p:nvPr/>
        </p:nvPicPr>
        <p:blipFill>
          <a:blip r:embed="rId2"/>
          <a:stretch>
            <a:fillRect/>
          </a:stretch>
        </p:blipFill>
        <p:spPr>
          <a:xfrm>
            <a:off x="5964167" y="1700784"/>
            <a:ext cx="2740928" cy="4379976"/>
          </a:xfrm>
          <a:prstGeom prst="rect">
            <a:avLst/>
          </a:prstGeom>
        </p:spPr>
      </p:pic>
    </p:spTree>
    <p:extLst>
      <p:ext uri="{BB962C8B-B14F-4D97-AF65-F5344CB8AC3E}">
        <p14:creationId xmlns:p14="http://schemas.microsoft.com/office/powerpoint/2010/main" val="225793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imagen de una flor amarilla&#10;&#10;El contenido generado por IA puede ser incorrecto.">
            <a:extLst>
              <a:ext uri="{FF2B5EF4-FFF2-40B4-BE49-F238E27FC236}">
                <a16:creationId xmlns:a16="http://schemas.microsoft.com/office/drawing/2014/main" id="{1C6A180A-2F9B-E225-EB4F-F1FED0156DA2}"/>
              </a:ext>
            </a:extLst>
          </p:cNvPr>
          <p:cNvPicPr>
            <a:picLocks noChangeAspect="1"/>
          </p:cNvPicPr>
          <p:nvPr/>
        </p:nvPicPr>
        <p:blipFill>
          <a:blip r:embed="rId2"/>
          <a:srcRect l="28883" r="28517"/>
          <a:stretch>
            <a:fillRect/>
          </a:stretch>
        </p:blipFill>
        <p:spPr>
          <a:xfrm>
            <a:off x="20" y="-2"/>
            <a:ext cx="4057627" cy="6858002"/>
          </a:xfrm>
          <a:prstGeom prst="rect">
            <a:avLst/>
          </a:prstGeom>
        </p:spPr>
      </p:pic>
      <p:sp useBgFill="1">
        <p:nvSpPr>
          <p:cNvPr id="22" name="Rectangle 2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s-CO" sz="3500" b="1" dirty="0">
                <a:solidFill>
                  <a:schemeClr val="accent2"/>
                </a:solidFill>
              </a:rPr>
              <a:t>Introducción</a:t>
            </a:r>
          </a:p>
        </p:txBody>
      </p:sp>
      <p:sp>
        <p:nvSpPr>
          <p:cNvPr id="3" name="Content Placeholder 2"/>
          <p:cNvSpPr>
            <a:spLocks noGrp="1"/>
          </p:cNvSpPr>
          <p:nvPr>
            <p:ph idx="1"/>
          </p:nvPr>
        </p:nvSpPr>
        <p:spPr>
          <a:xfrm>
            <a:off x="4586487" y="2743200"/>
            <a:ext cx="3935505" cy="3496878"/>
          </a:xfrm>
        </p:spPr>
        <p:txBody>
          <a:bodyPr anchor="ctr">
            <a:normAutofit/>
          </a:bodyPr>
          <a:lstStyle/>
          <a:p>
            <a:pPr marL="0" indent="0">
              <a:buNone/>
            </a:pPr>
            <a:r>
              <a:rPr lang="es-MX" sz="1700"/>
              <a:t>En Colombia, la seguridad y salud en el trabajo está regulada por un marco legal:</a:t>
            </a:r>
          </a:p>
          <a:p>
            <a:endParaRPr lang="es-MX" sz="1700"/>
          </a:p>
          <a:p>
            <a:pPr marL="0" indent="0">
              <a:buNone/>
            </a:pPr>
            <a:r>
              <a:rPr lang="es-MX" sz="1700"/>
              <a:t>• Ley 1562 de 2012: Sistema general de riesgos laborales.</a:t>
            </a:r>
          </a:p>
          <a:p>
            <a:pPr marL="0" indent="0">
              <a:buNone/>
            </a:pPr>
            <a:endParaRPr lang="es-MX" sz="1700"/>
          </a:p>
          <a:p>
            <a:pPr marL="0" indent="0">
              <a:buNone/>
            </a:pPr>
            <a:r>
              <a:rPr lang="es-MX" sz="1700"/>
              <a:t>• Decreto 1072 de 2015: Normas y recomendaciones para el sector laboral.</a:t>
            </a:r>
          </a:p>
          <a:p>
            <a:pPr marL="0" indent="0">
              <a:buNone/>
            </a:pPr>
            <a:endParaRPr lang="es-MX" sz="1700"/>
          </a:p>
          <a:p>
            <a:pPr marL="0" indent="0">
              <a:buNone/>
            </a:pPr>
            <a:r>
              <a:rPr lang="es-MX" sz="1700"/>
              <a:t>• Resolución 0312 de 2019: Sistema de Gestión en SST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140124-79F3-8620-6899-D624E2647E9E}"/>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F11E59-C25F-3B0B-4E17-2DA5BD89C4EF}"/>
              </a:ext>
            </a:extLst>
          </p:cNvPr>
          <p:cNvSpPr>
            <a:spLocks noGrp="1"/>
          </p:cNvSpPr>
          <p:nvPr>
            <p:ph type="title"/>
          </p:nvPr>
        </p:nvSpPr>
        <p:spPr>
          <a:xfrm>
            <a:off x="603504" y="802955"/>
            <a:ext cx="3574747" cy="1454051"/>
          </a:xfrm>
        </p:spPr>
        <p:txBody>
          <a:bodyPr>
            <a:normAutofit/>
          </a:bodyPr>
          <a:lstStyle/>
          <a:p>
            <a:r>
              <a:rPr lang="es-MX" sz="3100">
                <a:solidFill>
                  <a:schemeClr val="tx2"/>
                </a:solidFill>
              </a:rPr>
              <a:t>PASOS</a:t>
            </a:r>
            <a:endParaRPr lang="es-CO" sz="3100">
              <a:solidFill>
                <a:schemeClr val="tx2"/>
              </a:solidFill>
            </a:endParaRPr>
          </a:p>
        </p:txBody>
      </p:sp>
      <p:sp>
        <p:nvSpPr>
          <p:cNvPr id="3" name="Marcador de contenido 2">
            <a:extLst>
              <a:ext uri="{FF2B5EF4-FFF2-40B4-BE49-F238E27FC236}">
                <a16:creationId xmlns:a16="http://schemas.microsoft.com/office/drawing/2014/main" id="{5E571361-0600-F252-91BC-637AC2BF420D}"/>
              </a:ext>
            </a:extLst>
          </p:cNvPr>
          <p:cNvSpPr>
            <a:spLocks noGrp="1"/>
          </p:cNvSpPr>
          <p:nvPr>
            <p:ph idx="1"/>
          </p:nvPr>
        </p:nvSpPr>
        <p:spPr>
          <a:xfrm>
            <a:off x="603504" y="2421683"/>
            <a:ext cx="3574461" cy="3353476"/>
          </a:xfrm>
        </p:spPr>
        <p:txBody>
          <a:bodyPr anchor="t">
            <a:normAutofit/>
          </a:bodyPr>
          <a:lstStyle/>
          <a:p>
            <a:pPr>
              <a:lnSpc>
                <a:spcPct val="90000"/>
              </a:lnSpc>
              <a:spcBef>
                <a:spcPts val="750"/>
              </a:spcBef>
              <a:spcAft>
                <a:spcPts val="750"/>
              </a:spcAft>
              <a:buNone/>
            </a:pPr>
            <a:r>
              <a:rPr lang="es-MX" sz="800" b="1" i="0">
                <a:solidFill>
                  <a:schemeClr val="tx2"/>
                </a:solidFill>
                <a:effectLst/>
                <a:latin typeface="Open Sans" panose="020B0606030504020204" pitchFamily="34" charset="0"/>
              </a:rPr>
              <a:t>Paso 3: Elaboración del mapa estratégico</a:t>
            </a:r>
          </a:p>
          <a:p>
            <a:pPr>
              <a:lnSpc>
                <a:spcPct val="90000"/>
              </a:lnSpc>
              <a:spcBef>
                <a:spcPts val="750"/>
              </a:spcBef>
              <a:spcAft>
                <a:spcPts val="750"/>
              </a:spcAft>
              <a:buNone/>
            </a:pPr>
            <a:br>
              <a:rPr lang="es-MX" sz="800" b="0" i="0">
                <a:solidFill>
                  <a:schemeClr val="tx2"/>
                </a:solidFill>
                <a:effectLst/>
                <a:latin typeface="Open Sans" panose="020B0606030504020204" pitchFamily="34" charset="0"/>
              </a:rPr>
            </a:br>
            <a:r>
              <a:rPr lang="es-MX" sz="800" b="1" i="0">
                <a:solidFill>
                  <a:schemeClr val="tx2"/>
                </a:solidFill>
                <a:effectLst/>
                <a:latin typeface="+mj-lt"/>
              </a:rPr>
              <a:t>Paso 4: Definición de los Indicadores Clave de Desempeño (KPIs)</a:t>
            </a:r>
            <a:br>
              <a:rPr lang="es-MX" sz="800" b="0" i="0">
                <a:solidFill>
                  <a:schemeClr val="tx2"/>
                </a:solidFill>
                <a:effectLst/>
                <a:latin typeface="+mj-lt"/>
              </a:rPr>
            </a:br>
            <a:endParaRPr lang="es-MX" sz="800" b="0" i="0">
              <a:solidFill>
                <a:schemeClr val="tx2"/>
              </a:solidFill>
              <a:effectLst/>
              <a:latin typeface="+mj-lt"/>
            </a:endParaRPr>
          </a:p>
          <a:p>
            <a:pPr>
              <a:lnSpc>
                <a:spcPct val="90000"/>
              </a:lnSpc>
              <a:spcBef>
                <a:spcPts val="750"/>
              </a:spcBef>
              <a:spcAft>
                <a:spcPts val="750"/>
              </a:spcAft>
              <a:buNone/>
            </a:pPr>
            <a:r>
              <a:rPr lang="es-MX" sz="800" b="0" i="0">
                <a:solidFill>
                  <a:schemeClr val="tx2"/>
                </a:solidFill>
                <a:effectLst/>
                <a:latin typeface="+mj-lt"/>
              </a:rPr>
              <a:t>El paso final consiste en definir los KPIs para todos los objetivos establecidos y las iniciativas estratégicas. A partir de estos indicadores, se puede generar una visualización del Mapa Estratégico que resalte las áreas que requieren mayor atención en la ejecución del plan estratégico.</a:t>
            </a:r>
          </a:p>
          <a:p>
            <a:pPr>
              <a:lnSpc>
                <a:spcPct val="90000"/>
              </a:lnSpc>
              <a:spcBef>
                <a:spcPts val="750"/>
              </a:spcBef>
              <a:spcAft>
                <a:spcPts val="750"/>
              </a:spcAft>
              <a:buNone/>
            </a:pPr>
            <a:br>
              <a:rPr lang="es-MX" sz="800" b="0" i="0">
                <a:solidFill>
                  <a:schemeClr val="tx2"/>
                </a:solidFill>
                <a:effectLst/>
                <a:latin typeface="+mj-lt"/>
              </a:rPr>
            </a:br>
            <a:r>
              <a:rPr lang="es-MX" sz="800" b="0" i="0">
                <a:solidFill>
                  <a:schemeClr val="tx2"/>
                </a:solidFill>
                <a:effectLst/>
                <a:latin typeface="+mj-lt"/>
              </a:rPr>
              <a:t>Por ejemplo, si en el mapa se presentan objetivos destacados en color rojo, como "Reducir costos", "Optimizar el Capital Humano" y "Aumentar la Capacitación", esto señala la necesidad de investigar las causas de su incumplimiento. Además, es crucial implementar acciones para mejorar el desempeño en estas áreas. Durante el proceso de definición de los KPIs, es valioso categorizar los indicadores y proporcionar ejemplos relevantes para facilitar su comprensión.</a:t>
            </a:r>
          </a:p>
          <a:p>
            <a:pPr>
              <a:lnSpc>
                <a:spcPct val="90000"/>
              </a:lnSpc>
              <a:spcBef>
                <a:spcPts val="750"/>
              </a:spcBef>
              <a:spcAft>
                <a:spcPts val="750"/>
              </a:spcAft>
            </a:pPr>
            <a:r>
              <a:rPr lang="es-MX" sz="800" b="0" i="0">
                <a:solidFill>
                  <a:schemeClr val="tx2"/>
                </a:solidFill>
                <a:effectLst/>
                <a:latin typeface="Open Sans" panose="020B0606030504020204" pitchFamily="34" charset="0"/>
              </a:rPr>
              <a:t> </a:t>
            </a:r>
          </a:p>
          <a:p>
            <a:pPr>
              <a:lnSpc>
                <a:spcPct val="90000"/>
              </a:lnSpc>
            </a:pPr>
            <a:endParaRPr lang="es-CO" sz="800">
              <a:solidFill>
                <a:schemeClr val="tx2"/>
              </a:solidFill>
            </a:endParaRPr>
          </a:p>
        </p:txBody>
      </p:sp>
      <p:grpSp>
        <p:nvGrpSpPr>
          <p:cNvPr id="1035" name="Group 103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036" name="Freeform: Shape 103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Flores Animacion">
            <a:extLst>
              <a:ext uri="{FF2B5EF4-FFF2-40B4-BE49-F238E27FC236}">
                <a16:creationId xmlns:a16="http://schemas.microsoft.com/office/drawing/2014/main" id="{96DA925C-ECAC-89FE-E062-68E5D78793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1294" y="2337435"/>
            <a:ext cx="3106674" cy="31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1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5E4B323E-BDBD-814F-F73D-CD764453E478}"/>
              </a:ext>
            </a:extLst>
          </p:cNvPr>
          <p:cNvSpPr>
            <a:spLocks noGrp="1"/>
          </p:cNvSpPr>
          <p:nvPr>
            <p:ph type="title"/>
          </p:nvPr>
        </p:nvSpPr>
        <p:spPr>
          <a:xfrm>
            <a:off x="628650" y="365125"/>
            <a:ext cx="4045020" cy="1325563"/>
          </a:xfrm>
        </p:spPr>
        <p:txBody>
          <a:bodyPr>
            <a:normAutofit/>
          </a:bodyPr>
          <a:lstStyle/>
          <a:p>
            <a:r>
              <a:rPr lang="es-MX" dirty="0"/>
              <a:t>PASOS</a:t>
            </a:r>
            <a:endParaRPr lang="es-CO" dirty="0"/>
          </a:p>
        </p:txBody>
      </p:sp>
      <p:sp>
        <p:nvSpPr>
          <p:cNvPr id="3" name="Marcador de contenido 2">
            <a:extLst>
              <a:ext uri="{FF2B5EF4-FFF2-40B4-BE49-F238E27FC236}">
                <a16:creationId xmlns:a16="http://schemas.microsoft.com/office/drawing/2014/main" id="{E74CF92C-6D05-1EB9-BF36-353EDB238364}"/>
              </a:ext>
            </a:extLst>
          </p:cNvPr>
          <p:cNvSpPr>
            <a:spLocks noGrp="1"/>
          </p:cNvSpPr>
          <p:nvPr>
            <p:ph idx="1"/>
          </p:nvPr>
        </p:nvSpPr>
        <p:spPr>
          <a:xfrm>
            <a:off x="628650" y="1825625"/>
            <a:ext cx="4045020" cy="4351338"/>
          </a:xfrm>
        </p:spPr>
        <p:txBody>
          <a:bodyPr>
            <a:normAutofit/>
          </a:bodyPr>
          <a:lstStyle/>
          <a:p>
            <a:pPr>
              <a:lnSpc>
                <a:spcPct val="90000"/>
              </a:lnSpc>
              <a:spcBef>
                <a:spcPts val="750"/>
              </a:spcBef>
              <a:spcAft>
                <a:spcPts val="750"/>
              </a:spcAft>
              <a:buNone/>
            </a:pPr>
            <a:r>
              <a:rPr lang="es-MX" sz="1800" b="1" i="0" dirty="0">
                <a:solidFill>
                  <a:schemeClr val="accent4">
                    <a:lumMod val="75000"/>
                  </a:schemeClr>
                </a:solidFill>
                <a:effectLst/>
                <a:latin typeface="Open Sans" panose="020B0606030504020204" pitchFamily="34" charset="0"/>
              </a:rPr>
              <a:t>Perspectiva de seguridad</a:t>
            </a:r>
          </a:p>
          <a:p>
            <a:pPr>
              <a:lnSpc>
                <a:spcPct val="90000"/>
              </a:lnSpc>
              <a:spcBef>
                <a:spcPts val="750"/>
              </a:spcBef>
              <a:spcAft>
                <a:spcPts val="750"/>
              </a:spcAft>
              <a:buNone/>
            </a:pPr>
            <a:r>
              <a:rPr lang="es-MX" sz="1300" b="0" i="0" dirty="0">
                <a:effectLst/>
                <a:latin typeface="Open Sans" panose="020B0606030504020204" pitchFamily="34" charset="0"/>
              </a:rPr>
              <a:t>Para aquellas organizaciones que se desempeñan en industrias donde la seguridad juega un papel crítico, incluir una perspectiva de seguridad no solo protege a sus empleados y activos, sino que también mejora la productividad y evita interrupciones en las operaciones. Como resultado, este enfoque contribuye a reducir los costos relacionados con incidentes y a crear un ambiente de trabajo más saludable. </a:t>
            </a:r>
          </a:p>
          <a:p>
            <a:pPr>
              <a:lnSpc>
                <a:spcPct val="90000"/>
              </a:lnSpc>
              <a:spcBef>
                <a:spcPts val="750"/>
              </a:spcBef>
              <a:spcAft>
                <a:spcPts val="750"/>
              </a:spcAft>
              <a:buNone/>
            </a:pPr>
            <a:r>
              <a:rPr lang="es-MX" sz="1300" b="0" i="0" dirty="0">
                <a:effectLst/>
                <a:latin typeface="Open Sans" panose="020B0606030504020204" pitchFamily="34" charset="0"/>
              </a:rPr>
              <a:t>Algunos objetivos estratégicos típicos de esta perspectiva son:</a:t>
            </a:r>
          </a:p>
          <a:p>
            <a:pPr>
              <a:lnSpc>
                <a:spcPct val="90000"/>
              </a:lnSpc>
              <a:buFont typeface="Arial" panose="020B0604020202020204" pitchFamily="34" charset="0"/>
              <a:buChar char="•"/>
            </a:pPr>
            <a:r>
              <a:rPr lang="es-MX" sz="1300" b="0" i="0" dirty="0">
                <a:effectLst/>
                <a:latin typeface="Open Sans" panose="020B0606030504020204" pitchFamily="34" charset="0"/>
              </a:rPr>
              <a:t>Reducir la cantidad de accidentes laborales</a:t>
            </a:r>
          </a:p>
          <a:p>
            <a:pPr>
              <a:lnSpc>
                <a:spcPct val="90000"/>
              </a:lnSpc>
              <a:buFont typeface="Arial" panose="020B0604020202020204" pitchFamily="34" charset="0"/>
              <a:buChar char="•"/>
            </a:pPr>
            <a:r>
              <a:rPr lang="es-MX" sz="1300" b="0" i="0" dirty="0">
                <a:effectLst/>
                <a:latin typeface="Open Sans" panose="020B0606030504020204" pitchFamily="34" charset="0"/>
              </a:rPr>
              <a:t>Cumplir normativas de seguridad</a:t>
            </a:r>
          </a:p>
          <a:p>
            <a:pPr>
              <a:lnSpc>
                <a:spcPct val="90000"/>
              </a:lnSpc>
              <a:buFont typeface="Arial" panose="020B0604020202020204" pitchFamily="34" charset="0"/>
              <a:buChar char="•"/>
            </a:pPr>
            <a:r>
              <a:rPr lang="es-MX" sz="1300" b="0" i="0" dirty="0">
                <a:effectLst/>
                <a:latin typeface="Open Sans" panose="020B0606030504020204" pitchFamily="34" charset="0"/>
              </a:rPr>
              <a:t>Mejorar la seguridad de productos y servicios</a:t>
            </a:r>
          </a:p>
          <a:p>
            <a:pPr>
              <a:lnSpc>
                <a:spcPct val="90000"/>
              </a:lnSpc>
              <a:buFont typeface="Arial" panose="020B0604020202020204" pitchFamily="34" charset="0"/>
              <a:buChar char="•"/>
            </a:pPr>
            <a:r>
              <a:rPr lang="es-MX" sz="1300" b="1" i="0" dirty="0">
                <a:effectLst/>
                <a:highlight>
                  <a:srgbClr val="00FF00"/>
                </a:highlight>
                <a:latin typeface="Open Sans" panose="020B0606030504020204" pitchFamily="34" charset="0"/>
              </a:rPr>
              <a:t>Desarrollar una cultura de seguridad</a:t>
            </a:r>
          </a:p>
          <a:p>
            <a:pPr>
              <a:lnSpc>
                <a:spcPct val="90000"/>
              </a:lnSpc>
            </a:pPr>
            <a:endParaRPr lang="es-CO" sz="1300" dirty="0"/>
          </a:p>
        </p:txBody>
      </p:sp>
      <p:pic>
        <p:nvPicPr>
          <p:cNvPr id="6" name="Imagen 5">
            <a:extLst>
              <a:ext uri="{FF2B5EF4-FFF2-40B4-BE49-F238E27FC236}">
                <a16:creationId xmlns:a16="http://schemas.microsoft.com/office/drawing/2014/main" id="{DECCC210-65F9-7A75-D159-F8699B0E1C0F}"/>
              </a:ext>
            </a:extLst>
          </p:cNvPr>
          <p:cNvPicPr>
            <a:picLocks noChangeAspect="1"/>
          </p:cNvPicPr>
          <p:nvPr/>
        </p:nvPicPr>
        <p:blipFill>
          <a:blip r:embed="rId2"/>
          <a:srcRect l="18622" r="36991" b="1"/>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3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1E9B5-D6CF-D333-5263-72C098369C30}"/>
              </a:ext>
            </a:extLst>
          </p:cNvPr>
          <p:cNvSpPr>
            <a:spLocks noGrp="1"/>
          </p:cNvSpPr>
          <p:nvPr>
            <p:ph type="title"/>
          </p:nvPr>
        </p:nvSpPr>
        <p:spPr/>
        <p:txBody>
          <a:bodyPr/>
          <a:lstStyle/>
          <a:p>
            <a:r>
              <a:rPr lang="es-MX" dirty="0"/>
              <a:t>EJEMPLOS</a:t>
            </a:r>
            <a:endParaRPr lang="es-CO" dirty="0"/>
          </a:p>
        </p:txBody>
      </p:sp>
      <p:pic>
        <p:nvPicPr>
          <p:cNvPr id="5" name="Marcador de contenido 4">
            <a:extLst>
              <a:ext uri="{FF2B5EF4-FFF2-40B4-BE49-F238E27FC236}">
                <a16:creationId xmlns:a16="http://schemas.microsoft.com/office/drawing/2014/main" id="{84BCA678-2B49-9DD3-93BC-C25F14A92087}"/>
              </a:ext>
            </a:extLst>
          </p:cNvPr>
          <p:cNvPicPr>
            <a:picLocks noGrp="1" noChangeAspect="1"/>
          </p:cNvPicPr>
          <p:nvPr>
            <p:ph idx="1"/>
          </p:nvPr>
        </p:nvPicPr>
        <p:blipFill>
          <a:blip r:embed="rId3"/>
          <a:stretch>
            <a:fillRect/>
          </a:stretch>
        </p:blipFill>
        <p:spPr>
          <a:xfrm>
            <a:off x="913413" y="1600200"/>
            <a:ext cx="7317174" cy="4525963"/>
          </a:xfrm>
          <a:prstGeom prst="rect">
            <a:avLst/>
          </a:prstGeom>
        </p:spPr>
      </p:pic>
    </p:spTree>
    <p:extLst>
      <p:ext uri="{BB962C8B-B14F-4D97-AF65-F5344CB8AC3E}">
        <p14:creationId xmlns:p14="http://schemas.microsoft.com/office/powerpoint/2010/main" val="245377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DCAD9-59C1-EE04-315E-DC887FC269D8}"/>
              </a:ext>
            </a:extLst>
          </p:cNvPr>
          <p:cNvSpPr>
            <a:spLocks noGrp="1"/>
          </p:cNvSpPr>
          <p:nvPr>
            <p:ph type="title"/>
          </p:nvPr>
        </p:nvSpPr>
        <p:spPr/>
        <p:txBody>
          <a:bodyPr>
            <a:normAutofit fontScale="90000"/>
          </a:bodyPr>
          <a:lstStyle/>
          <a:p>
            <a:r>
              <a:rPr lang="es-MX" dirty="0"/>
              <a:t>MAPA ESTRATEGICO SECTOR INDUSTRIAL</a:t>
            </a:r>
            <a:endParaRPr lang="es-CO" dirty="0"/>
          </a:p>
        </p:txBody>
      </p:sp>
      <p:pic>
        <p:nvPicPr>
          <p:cNvPr id="5" name="Marcador de contenido 4">
            <a:extLst>
              <a:ext uri="{FF2B5EF4-FFF2-40B4-BE49-F238E27FC236}">
                <a16:creationId xmlns:a16="http://schemas.microsoft.com/office/drawing/2014/main" id="{C1C0DD70-B4A6-FF49-77A4-61DC9C25145B}"/>
              </a:ext>
            </a:extLst>
          </p:cNvPr>
          <p:cNvPicPr>
            <a:picLocks noGrp="1" noChangeAspect="1"/>
          </p:cNvPicPr>
          <p:nvPr>
            <p:ph idx="1"/>
          </p:nvPr>
        </p:nvPicPr>
        <p:blipFill>
          <a:blip r:embed="rId2"/>
          <a:stretch>
            <a:fillRect/>
          </a:stretch>
        </p:blipFill>
        <p:spPr>
          <a:xfrm>
            <a:off x="640719" y="1600200"/>
            <a:ext cx="7862562" cy="4525963"/>
          </a:xfrm>
        </p:spPr>
      </p:pic>
    </p:spTree>
    <p:extLst>
      <p:ext uri="{BB962C8B-B14F-4D97-AF65-F5344CB8AC3E}">
        <p14:creationId xmlns:p14="http://schemas.microsoft.com/office/powerpoint/2010/main" val="150817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97655C78-D59F-B632-84AF-6E16BB2184DB}"/>
              </a:ext>
            </a:extLst>
          </p:cNvPr>
          <p:cNvSpPr>
            <a:spLocks noGrp="1"/>
          </p:cNvSpPr>
          <p:nvPr>
            <p:ph type="title"/>
          </p:nvPr>
        </p:nvSpPr>
        <p:spPr>
          <a:xfrm>
            <a:off x="942206" y="3655371"/>
            <a:ext cx="7259587" cy="1463136"/>
          </a:xfrm>
        </p:spPr>
        <p:txBody>
          <a:bodyPr vert="horz" lIns="91440" tIns="45720" rIns="91440" bIns="45720" rtlCol="0" anchor="b">
            <a:normAutofit/>
          </a:bodyPr>
          <a:lstStyle/>
          <a:p>
            <a:pPr algn="l" defTabSz="914400">
              <a:lnSpc>
                <a:spcPct val="90000"/>
              </a:lnSpc>
            </a:pPr>
            <a:r>
              <a:rPr lang="en-US" sz="4900" kern="1200">
                <a:solidFill>
                  <a:srgbClr val="FFFFFF"/>
                </a:solidFill>
                <a:latin typeface="+mj-lt"/>
                <a:ea typeface="+mj-ea"/>
                <a:cs typeface="+mj-cs"/>
              </a:rPr>
              <a:t>EJEMPLO</a:t>
            </a:r>
          </a:p>
        </p:txBody>
      </p:sp>
      <p:pic>
        <p:nvPicPr>
          <p:cNvPr id="9" name="Marcador de contenido 8">
            <a:extLst>
              <a:ext uri="{FF2B5EF4-FFF2-40B4-BE49-F238E27FC236}">
                <a16:creationId xmlns:a16="http://schemas.microsoft.com/office/drawing/2014/main" id="{33DB8BED-E7CE-D3D5-395C-CD25A827B1CB}"/>
              </a:ext>
            </a:extLst>
          </p:cNvPr>
          <p:cNvPicPr>
            <a:picLocks noGrp="1" noChangeAspect="1"/>
          </p:cNvPicPr>
          <p:nvPr>
            <p:ph idx="1"/>
          </p:nvPr>
        </p:nvPicPr>
        <p:blipFill>
          <a:blip r:embed="rId2"/>
          <a:stretch>
            <a:fillRect/>
          </a:stretch>
        </p:blipFill>
        <p:spPr>
          <a:xfrm>
            <a:off x="405004" y="1281179"/>
            <a:ext cx="8333991" cy="1687633"/>
          </a:xfrm>
          <a:prstGeom prst="rect">
            <a:avLst/>
          </a:prstGeom>
        </p:spPr>
      </p:pic>
    </p:spTree>
    <p:extLst>
      <p:ext uri="{BB962C8B-B14F-4D97-AF65-F5344CB8AC3E}">
        <p14:creationId xmlns:p14="http://schemas.microsoft.com/office/powerpoint/2010/main" val="231208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358E1-27F6-171D-C3B6-0BFD6EE5F3A0}"/>
              </a:ext>
            </a:extLst>
          </p:cNvPr>
          <p:cNvSpPr>
            <a:spLocks noGrp="1"/>
          </p:cNvSpPr>
          <p:nvPr>
            <p:ph type="title"/>
          </p:nvPr>
        </p:nvSpPr>
        <p:spPr/>
        <p:txBody>
          <a:bodyPr/>
          <a:lstStyle/>
          <a:p>
            <a:r>
              <a:rPr lang="es-MX"/>
              <a:t>TALLER </a:t>
            </a:r>
            <a:endParaRPr lang="es-CO" dirty="0"/>
          </a:p>
        </p:txBody>
      </p:sp>
      <p:sp>
        <p:nvSpPr>
          <p:cNvPr id="3" name="Marcador de contenido 2">
            <a:extLst>
              <a:ext uri="{FF2B5EF4-FFF2-40B4-BE49-F238E27FC236}">
                <a16:creationId xmlns:a16="http://schemas.microsoft.com/office/drawing/2014/main" id="{BBE10158-46F4-8949-8BAC-21EFBC91F312}"/>
              </a:ext>
            </a:extLst>
          </p:cNvPr>
          <p:cNvSpPr>
            <a:spLocks noGrp="1"/>
          </p:cNvSpPr>
          <p:nvPr>
            <p:ph idx="1"/>
          </p:nvPr>
        </p:nvSpPr>
        <p:spPr/>
        <p:txBody>
          <a:bodyPr/>
          <a:lstStyle/>
          <a:p>
            <a:r>
              <a:rPr lang="es-MX"/>
              <a:t>Buscar planeación estratégica de una compañía e identificar donde se ve reflejada la SST</a:t>
            </a:r>
          </a:p>
          <a:p>
            <a:r>
              <a:rPr lang="es-MX"/>
              <a:t>Buscar Mapa de procesos de una empresa e identificar donde se ve reflejada la SST</a:t>
            </a:r>
          </a:p>
          <a:p>
            <a:pPr marL="0" indent="0">
              <a:buNone/>
            </a:pPr>
            <a:endParaRPr lang="es-CO" dirty="0"/>
          </a:p>
        </p:txBody>
      </p:sp>
      <p:pic>
        <p:nvPicPr>
          <p:cNvPr id="4" name="Imagen 3">
            <a:extLst>
              <a:ext uri="{FF2B5EF4-FFF2-40B4-BE49-F238E27FC236}">
                <a16:creationId xmlns:a16="http://schemas.microsoft.com/office/drawing/2014/main" id="{11F656F2-2CF0-9DFC-D52E-6C93539F9645}"/>
              </a:ext>
            </a:extLst>
          </p:cNvPr>
          <p:cNvPicPr>
            <a:picLocks noChangeAspect="1"/>
          </p:cNvPicPr>
          <p:nvPr/>
        </p:nvPicPr>
        <p:blipFill>
          <a:blip r:embed="rId3"/>
          <a:stretch>
            <a:fillRect/>
          </a:stretch>
        </p:blipFill>
        <p:spPr>
          <a:xfrm>
            <a:off x="700087" y="4276725"/>
            <a:ext cx="2581275" cy="2581275"/>
          </a:xfrm>
          <a:prstGeom prst="rect">
            <a:avLst/>
          </a:prstGeom>
        </p:spPr>
      </p:pic>
    </p:spTree>
    <p:extLst>
      <p:ext uri="{BB962C8B-B14F-4D97-AF65-F5344CB8AC3E}">
        <p14:creationId xmlns:p14="http://schemas.microsoft.com/office/powerpoint/2010/main" val="228634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1A8147-D220-67E9-5377-324A8BFEAD11}"/>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Mapa de procesos</a:t>
            </a:r>
          </a:p>
        </p:txBody>
      </p:sp>
      <p:pic>
        <p:nvPicPr>
          <p:cNvPr id="5" name="Marcador de contenido 4">
            <a:extLst>
              <a:ext uri="{FF2B5EF4-FFF2-40B4-BE49-F238E27FC236}">
                <a16:creationId xmlns:a16="http://schemas.microsoft.com/office/drawing/2014/main" id="{5C121718-9419-A960-2B7E-6206AA5B8309}"/>
              </a:ext>
            </a:extLst>
          </p:cNvPr>
          <p:cNvPicPr>
            <a:picLocks noGrp="1" noChangeAspect="1"/>
          </p:cNvPicPr>
          <p:nvPr>
            <p:ph idx="1"/>
          </p:nvPr>
        </p:nvPicPr>
        <p:blipFill>
          <a:blip r:embed="rId2"/>
          <a:stretch>
            <a:fillRect/>
          </a:stretch>
        </p:blipFill>
        <p:spPr>
          <a:xfrm>
            <a:off x="3582987" y="1520764"/>
            <a:ext cx="5085525" cy="3814143"/>
          </a:xfrm>
          <a:prstGeom prst="rect">
            <a:avLst/>
          </a:prstGeom>
        </p:spPr>
      </p:pic>
    </p:spTree>
    <p:extLst>
      <p:ext uri="{BB962C8B-B14F-4D97-AF65-F5344CB8AC3E}">
        <p14:creationId xmlns:p14="http://schemas.microsoft.com/office/powerpoint/2010/main" val="328472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8F0807-102D-B600-DAB5-40B5D3399178}"/>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PROCESOS</a:t>
            </a:r>
          </a:p>
        </p:txBody>
      </p:sp>
      <p:pic>
        <p:nvPicPr>
          <p:cNvPr id="4" name="Marcador de contenido 3">
            <a:extLst>
              <a:ext uri="{FF2B5EF4-FFF2-40B4-BE49-F238E27FC236}">
                <a16:creationId xmlns:a16="http://schemas.microsoft.com/office/drawing/2014/main" id="{22366DC9-77EF-ABEC-4204-793B9B3D4B16}"/>
              </a:ext>
            </a:extLst>
          </p:cNvPr>
          <p:cNvPicPr>
            <a:picLocks noGrp="1" noChangeAspect="1"/>
          </p:cNvPicPr>
          <p:nvPr>
            <p:ph idx="1"/>
          </p:nvPr>
        </p:nvPicPr>
        <p:blipFill>
          <a:blip r:embed="rId2"/>
          <a:stretch>
            <a:fillRect/>
          </a:stretch>
        </p:blipFill>
        <p:spPr>
          <a:xfrm>
            <a:off x="3582987" y="1520764"/>
            <a:ext cx="5085525" cy="3814143"/>
          </a:xfrm>
          <a:prstGeom prst="rect">
            <a:avLst/>
          </a:prstGeom>
        </p:spPr>
      </p:pic>
    </p:spTree>
    <p:extLst>
      <p:ext uri="{BB962C8B-B14F-4D97-AF65-F5344CB8AC3E}">
        <p14:creationId xmlns:p14="http://schemas.microsoft.com/office/powerpoint/2010/main" val="362818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D7AA526-5D1B-D2A2-39C6-427DDD69B68D}"/>
              </a:ext>
            </a:extLst>
          </p:cNvPr>
          <p:cNvPicPr>
            <a:picLocks noGrp="1" noChangeAspect="1"/>
          </p:cNvPicPr>
          <p:nvPr>
            <p:ph idx="1"/>
          </p:nvPr>
        </p:nvPicPr>
        <p:blipFill>
          <a:blip r:embed="rId2"/>
          <a:srcRect l="4538" r="455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AAF9D3-0949-6E97-D524-77CE29FE778A}"/>
              </a:ext>
            </a:extLst>
          </p:cNvPr>
          <p:cNvSpPr>
            <a:spLocks noGrp="1"/>
          </p:cNvSpPr>
          <p:nvPr>
            <p:ph type="title"/>
          </p:nvPr>
        </p:nvSpPr>
        <p:spPr>
          <a:xfrm>
            <a:off x="392906" y="42595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PROCEDIMIENTO</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3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A069762F-6DB8-EA84-8557-00786E3D191D}"/>
              </a:ext>
            </a:extLst>
          </p:cNvPr>
          <p:cNvSpPr>
            <a:spLocks noGrp="1"/>
          </p:cNvSpPr>
          <p:nvPr>
            <p:ph type="title"/>
          </p:nvPr>
        </p:nvSpPr>
        <p:spPr>
          <a:xfrm>
            <a:off x="628650" y="365125"/>
            <a:ext cx="4045020" cy="1325563"/>
          </a:xfrm>
        </p:spPr>
        <p:txBody>
          <a:bodyPr>
            <a:normAutofit/>
          </a:bodyPr>
          <a:lstStyle/>
          <a:p>
            <a:r>
              <a:rPr lang="es-MX"/>
              <a:t>TALLER </a:t>
            </a:r>
            <a:endParaRPr lang="es-CO"/>
          </a:p>
        </p:txBody>
      </p:sp>
      <p:sp>
        <p:nvSpPr>
          <p:cNvPr id="3" name="Marcador de contenido 2">
            <a:extLst>
              <a:ext uri="{FF2B5EF4-FFF2-40B4-BE49-F238E27FC236}">
                <a16:creationId xmlns:a16="http://schemas.microsoft.com/office/drawing/2014/main" id="{BA032290-38A8-2737-33A8-E289BF59D1B5}"/>
              </a:ext>
            </a:extLst>
          </p:cNvPr>
          <p:cNvSpPr>
            <a:spLocks noGrp="1"/>
          </p:cNvSpPr>
          <p:nvPr>
            <p:ph idx="1"/>
          </p:nvPr>
        </p:nvSpPr>
        <p:spPr>
          <a:xfrm>
            <a:off x="628650" y="1825625"/>
            <a:ext cx="4045020" cy="4351338"/>
          </a:xfrm>
        </p:spPr>
        <p:txBody>
          <a:bodyPr>
            <a:normAutofit/>
          </a:bodyPr>
          <a:lstStyle/>
          <a:p>
            <a:pPr>
              <a:lnSpc>
                <a:spcPct val="90000"/>
              </a:lnSpc>
            </a:pPr>
            <a:r>
              <a:rPr lang="es-MX" sz="800" b="1" dirty="0">
                <a:latin typeface="Abadi" panose="020B0604020104020204" pitchFamily="34" charset="0"/>
              </a:rPr>
              <a:t>Grupo 1 </a:t>
            </a:r>
          </a:p>
          <a:p>
            <a:pPr>
              <a:lnSpc>
                <a:spcPct val="90000"/>
              </a:lnSpc>
            </a:pPr>
            <a:r>
              <a:rPr lang="es-MX" sz="800" dirty="0">
                <a:latin typeface="Abadi" panose="020B0604020104020204" pitchFamily="34" charset="0"/>
              </a:rPr>
              <a:t>(máximo 3 personas) – </a:t>
            </a:r>
            <a:r>
              <a:rPr lang="es-CO" sz="800" b="1" i="0" u="none" strike="noStrike" baseline="0" dirty="0">
                <a:latin typeface="Abadi" panose="020B0604020104020204" pitchFamily="34" charset="0"/>
              </a:rPr>
              <a:t>Perfil de la seguridad </a:t>
            </a:r>
            <a:r>
              <a:rPr lang="es-MX" sz="800" b="1" i="0" u="none" strike="noStrike" baseline="0" dirty="0">
                <a:latin typeface="Abadi" panose="020B0604020104020204" pitchFamily="34" charset="0"/>
              </a:rPr>
              <a:t>y salud en el trabajo, </a:t>
            </a:r>
            <a:r>
              <a:rPr lang="es-CO" sz="800" b="1" i="0" u="none" strike="noStrike" baseline="0" dirty="0">
                <a:latin typeface="Abadi" panose="020B0604020104020204" pitchFamily="34" charset="0"/>
              </a:rPr>
              <a:t>Colombia 2025 </a:t>
            </a:r>
            <a:r>
              <a:rPr lang="es-CO" sz="800" b="1" dirty="0">
                <a:latin typeface="Abadi" panose="020B0604020104020204" pitchFamily="34" charset="0"/>
              </a:rPr>
              <a:t>(documento PDF- </a:t>
            </a:r>
            <a:r>
              <a:rPr lang="es-CO" sz="800" b="1" dirty="0" err="1">
                <a:latin typeface="Abadi" panose="020B0604020104020204" pitchFamily="34" charset="0"/>
              </a:rPr>
              <a:t>Facecolda</a:t>
            </a:r>
            <a:r>
              <a:rPr lang="es-CO" sz="800" b="1" dirty="0">
                <a:latin typeface="Abadi" panose="020B0604020104020204" pitchFamily="34" charset="0"/>
              </a:rPr>
              <a:t>)</a:t>
            </a:r>
          </a:p>
          <a:p>
            <a:pPr marL="0" indent="0">
              <a:lnSpc>
                <a:spcPct val="90000"/>
              </a:lnSpc>
              <a:buNone/>
            </a:pPr>
            <a:endParaRPr lang="es-CO" sz="800" b="1" dirty="0">
              <a:latin typeface="Abadi" panose="020B0604020104020204" pitchFamily="34" charset="0"/>
            </a:endParaRPr>
          </a:p>
          <a:p>
            <a:pPr>
              <a:lnSpc>
                <a:spcPct val="90000"/>
              </a:lnSpc>
            </a:pPr>
            <a:r>
              <a:rPr lang="es-CO" sz="800" b="1" dirty="0">
                <a:latin typeface="Abadi" panose="020B0604020104020204" pitchFamily="34" charset="0"/>
              </a:rPr>
              <a:t>GRUPO 2 </a:t>
            </a:r>
            <a:endParaRPr lang="pt-BR" sz="800" b="1" dirty="0">
              <a:latin typeface="Abadi" panose="020B0604020104020204" pitchFamily="34" charset="0"/>
            </a:endParaRPr>
          </a:p>
          <a:p>
            <a:pPr>
              <a:lnSpc>
                <a:spcPct val="90000"/>
              </a:lnSpc>
            </a:pPr>
            <a:r>
              <a:rPr lang="pt-BR" sz="800" b="1" dirty="0">
                <a:latin typeface="Abadi" panose="020B0604020104020204" pitchFamily="34" charset="0"/>
              </a:rPr>
              <a:t>s e g u r i d a d y l a s a l u d </a:t>
            </a:r>
            <a:r>
              <a:rPr lang="es-MX" sz="800" b="1" dirty="0">
                <a:latin typeface="Abadi" panose="020B0604020104020204" pitchFamily="34" charset="0"/>
              </a:rPr>
              <a:t>Papel de la IA y la digitalización en el trabajo.</a:t>
            </a:r>
            <a:endParaRPr lang="es-CO" sz="800" b="1" dirty="0">
              <a:latin typeface="Abadi" panose="020B0604020104020204" pitchFamily="34" charset="0"/>
            </a:endParaRPr>
          </a:p>
          <a:p>
            <a:pPr marL="0" indent="0">
              <a:lnSpc>
                <a:spcPct val="90000"/>
              </a:lnSpc>
              <a:buNone/>
            </a:pPr>
            <a:r>
              <a:rPr lang="es-CO" sz="800" dirty="0">
                <a:latin typeface="Abadi" panose="020B0604020104020204" pitchFamily="34" charset="0"/>
                <a:hlinkClick r:id="rId2"/>
              </a:rPr>
              <a:t>bing.com/</a:t>
            </a:r>
            <a:r>
              <a:rPr lang="es-CO" sz="800" dirty="0" err="1">
                <a:latin typeface="Abadi" panose="020B0604020104020204" pitchFamily="34" charset="0"/>
                <a:hlinkClick r:id="rId2"/>
              </a:rPr>
              <a:t>ck</a:t>
            </a:r>
            <a:r>
              <a:rPr lang="es-CO" sz="800" dirty="0">
                <a:latin typeface="Abadi" panose="020B0604020104020204" pitchFamily="34" charset="0"/>
                <a:hlinkClick r:id="rId2"/>
              </a:rPr>
              <a:t>/a?!&amp;&amp;p=cd0d052c4973c556df8969f3b009f7dbd52e517d0c414c17ec0371527f360f94JmltdHM9MTc1NjY4NDgwMA&amp;ptn=3&amp;ver=2&amp;hsh=4&amp;fclid=3b5c7393-980b-6e3f-0697-67bd9c0b687e&amp;psq=OIT+ANALISIS+SST+2025&amp;u=a1aHR0cHM6Ly93d3cuaWxvLm9yZy9zaXRlcy9kZWZhdWx0L2ZpbGVzLzIwMjUtMDQvSUxPX1NhZmVkYXkyNV9SZXBvcnRfRVNfcjMucGRm&amp;ntb=1</a:t>
            </a:r>
            <a:endParaRPr lang="es-CO" sz="800" dirty="0">
              <a:latin typeface="Abadi" panose="020B0604020104020204" pitchFamily="34" charset="0"/>
            </a:endParaRPr>
          </a:p>
          <a:p>
            <a:pPr marL="0" indent="0">
              <a:lnSpc>
                <a:spcPct val="90000"/>
              </a:lnSpc>
              <a:buNone/>
            </a:pPr>
            <a:endParaRPr lang="es-CO" sz="800" b="1" dirty="0">
              <a:latin typeface="Abadi" panose="020B0604020104020204" pitchFamily="34" charset="0"/>
            </a:endParaRPr>
          </a:p>
          <a:p>
            <a:pPr>
              <a:lnSpc>
                <a:spcPct val="90000"/>
              </a:lnSpc>
            </a:pPr>
            <a:r>
              <a:rPr lang="es-CO" sz="800" b="1" dirty="0">
                <a:latin typeface="Abadi" panose="020B0604020104020204" pitchFamily="34" charset="0"/>
              </a:rPr>
              <a:t>GRUPO 3 – Trabajo infantil; estimaciones mundiales 2024; tendencias y el camino a seguir . </a:t>
            </a:r>
            <a:r>
              <a:rPr lang="es-MX" sz="800" b="1" dirty="0">
                <a:latin typeface="Abadi" panose="020B0604020104020204" pitchFamily="34" charset="0"/>
              </a:rPr>
              <a:t>Tendencias Mundiales del Empleo Juvenil2024</a:t>
            </a:r>
            <a:endParaRPr lang="es-CO" sz="800" b="1" dirty="0">
              <a:latin typeface="Abadi" panose="020B0604020104020204" pitchFamily="34" charset="0"/>
            </a:endParaRPr>
          </a:p>
          <a:p>
            <a:pPr>
              <a:lnSpc>
                <a:spcPct val="90000"/>
              </a:lnSpc>
            </a:pPr>
            <a:r>
              <a:rPr lang="es-MX" sz="800" dirty="0">
                <a:latin typeface="Abadi" panose="020B0604020104020204" pitchFamily="34" charset="0"/>
                <a:hlinkClick r:id="rId3"/>
              </a:rPr>
              <a:t>Trabajo infantil: Estimaciones mundiales 2024, tendencias y el camino a seguir | International </a:t>
            </a:r>
            <a:r>
              <a:rPr lang="es-MX" sz="800" dirty="0" err="1">
                <a:latin typeface="Abadi" panose="020B0604020104020204" pitchFamily="34" charset="0"/>
                <a:hlinkClick r:id="rId3"/>
              </a:rPr>
              <a:t>Labour</a:t>
            </a:r>
            <a:r>
              <a:rPr lang="es-MX" sz="800" dirty="0">
                <a:latin typeface="Abadi" panose="020B0604020104020204" pitchFamily="34" charset="0"/>
                <a:hlinkClick r:id="rId3"/>
              </a:rPr>
              <a:t> </a:t>
            </a:r>
            <a:r>
              <a:rPr lang="es-MX" sz="800" dirty="0" err="1">
                <a:latin typeface="Abadi" panose="020B0604020104020204" pitchFamily="34" charset="0"/>
                <a:hlinkClick r:id="rId3"/>
              </a:rPr>
              <a:t>Organization</a:t>
            </a:r>
            <a:endParaRPr lang="es-MX" sz="800" dirty="0">
              <a:latin typeface="Abadi" panose="020B0604020104020204" pitchFamily="34" charset="0"/>
            </a:endParaRPr>
          </a:p>
          <a:p>
            <a:pPr marL="0" indent="0">
              <a:lnSpc>
                <a:spcPct val="90000"/>
              </a:lnSpc>
              <a:buNone/>
            </a:pPr>
            <a:r>
              <a:rPr lang="es-MX" sz="800" dirty="0">
                <a:latin typeface="Abadi" panose="020B0604020104020204" pitchFamily="34" charset="0"/>
                <a:hlinkClick r:id="rId4"/>
              </a:rPr>
              <a:t>	Tendencias Mundiales del Empleo Juvenil 2024 | International </a:t>
            </a:r>
            <a:r>
              <a:rPr lang="es-MX" sz="800" dirty="0" err="1">
                <a:latin typeface="Abadi" panose="020B0604020104020204" pitchFamily="34" charset="0"/>
                <a:hlinkClick r:id="rId4"/>
              </a:rPr>
              <a:t>Labour</a:t>
            </a:r>
            <a:r>
              <a:rPr lang="es-MX" sz="800" dirty="0">
                <a:latin typeface="Abadi" panose="020B0604020104020204" pitchFamily="34" charset="0"/>
                <a:hlinkClick r:id="rId4"/>
              </a:rPr>
              <a:t> </a:t>
            </a:r>
            <a:r>
              <a:rPr lang="es-MX" sz="800" dirty="0" err="1">
                <a:latin typeface="Abadi" panose="020B0604020104020204" pitchFamily="34" charset="0"/>
                <a:hlinkClick r:id="rId4"/>
              </a:rPr>
              <a:t>Organization</a:t>
            </a:r>
            <a:endParaRPr lang="es-CO" sz="800" b="1" dirty="0">
              <a:latin typeface="Abadi" panose="020B0604020104020204" pitchFamily="34" charset="0"/>
            </a:endParaRPr>
          </a:p>
          <a:p>
            <a:pPr>
              <a:lnSpc>
                <a:spcPct val="90000"/>
              </a:lnSpc>
            </a:pPr>
            <a:r>
              <a:rPr lang="es-CO" sz="800" b="1" dirty="0">
                <a:latin typeface="Abadi" panose="020B0604020104020204" pitchFamily="34" charset="0"/>
              </a:rPr>
              <a:t>GRUPO 4 - </a:t>
            </a:r>
            <a:r>
              <a:rPr lang="es-MX" sz="800" dirty="0">
                <a:latin typeface="Abadi" panose="020B0604020104020204" pitchFamily="34" charset="0"/>
                <a:hlinkClick r:id="rId5"/>
              </a:rPr>
              <a:t>El despertar de la Inteligencia Artificial en Prevención de Riesgos Laborales | </a:t>
            </a:r>
            <a:r>
              <a:rPr lang="es-MX" sz="800" dirty="0" err="1">
                <a:latin typeface="Abadi" panose="020B0604020104020204" pitchFamily="34" charset="0"/>
                <a:hlinkClick r:id="rId5"/>
              </a:rPr>
              <a:t>Prevencionar</a:t>
            </a:r>
            <a:endParaRPr lang="es-MX" sz="800" dirty="0">
              <a:latin typeface="Abadi" panose="020B0604020104020204" pitchFamily="34" charset="0"/>
            </a:endParaRPr>
          </a:p>
          <a:p>
            <a:pPr marL="0" indent="0">
              <a:lnSpc>
                <a:spcPct val="90000"/>
              </a:lnSpc>
              <a:buNone/>
            </a:pPr>
            <a:r>
              <a:rPr lang="es-MX" sz="800" dirty="0">
                <a:latin typeface="Abadi" panose="020B0604020104020204" pitchFamily="34" charset="0"/>
              </a:rPr>
              <a:t>	</a:t>
            </a:r>
            <a:r>
              <a:rPr lang="es-MX" sz="800" b="0" i="0" u="none" strike="noStrike" baseline="0" dirty="0">
                <a:latin typeface="Abadi" panose="020B0604020104020204" pitchFamily="34" charset="0"/>
              </a:rPr>
              <a:t> </a:t>
            </a:r>
            <a:r>
              <a:rPr lang="es-MX" sz="800" b="1" i="0" u="none" strike="noStrike" baseline="0" dirty="0">
                <a:latin typeface="Abadi" panose="020B0604020104020204" pitchFamily="34" charset="0"/>
              </a:rPr>
              <a:t>Empleo y condiciones laborales de las personas trabajadoras de plataforma digitales en Chile </a:t>
            </a:r>
          </a:p>
          <a:p>
            <a:pPr marL="0" indent="0">
              <a:lnSpc>
                <a:spcPct val="90000"/>
              </a:lnSpc>
              <a:buNone/>
            </a:pPr>
            <a:r>
              <a:rPr lang="es-MX" sz="800" b="1" dirty="0">
                <a:latin typeface="Abadi" panose="020B0604020104020204" pitchFamily="34" charset="0"/>
              </a:rPr>
              <a:t>	</a:t>
            </a:r>
            <a:r>
              <a:rPr lang="es-MX" sz="800" dirty="0">
                <a:latin typeface="Abadi" panose="020B0604020104020204" pitchFamily="34" charset="0"/>
                <a:hlinkClick r:id="rId6"/>
              </a:rPr>
              <a:t>Empleo y condiciones laborales de las personas trabajadoras de plataformas digitales en Chile | International </a:t>
            </a:r>
            <a:r>
              <a:rPr lang="es-MX" sz="800" dirty="0" err="1">
                <a:latin typeface="Abadi" panose="020B0604020104020204" pitchFamily="34" charset="0"/>
                <a:hlinkClick r:id="rId6"/>
              </a:rPr>
              <a:t>Labour</a:t>
            </a:r>
            <a:r>
              <a:rPr lang="es-MX" sz="800" dirty="0">
                <a:latin typeface="Abadi" panose="020B0604020104020204" pitchFamily="34" charset="0"/>
                <a:hlinkClick r:id="rId6"/>
              </a:rPr>
              <a:t> </a:t>
            </a:r>
            <a:r>
              <a:rPr lang="es-MX" sz="800" dirty="0" err="1">
                <a:latin typeface="Abadi" panose="020B0604020104020204" pitchFamily="34" charset="0"/>
                <a:hlinkClick r:id="rId6"/>
              </a:rPr>
              <a:t>Organization</a:t>
            </a:r>
            <a:endParaRPr lang="es-MX" sz="800" dirty="0">
              <a:latin typeface="Abadi" panose="020B0604020104020204" pitchFamily="34" charset="0"/>
            </a:endParaRPr>
          </a:p>
          <a:p>
            <a:pPr>
              <a:lnSpc>
                <a:spcPct val="90000"/>
              </a:lnSpc>
            </a:pPr>
            <a:endParaRPr lang="es-MX" sz="800" dirty="0"/>
          </a:p>
        </p:txBody>
      </p:sp>
      <p:pic>
        <p:nvPicPr>
          <p:cNvPr id="4" name="Imagen 3">
            <a:extLst>
              <a:ext uri="{FF2B5EF4-FFF2-40B4-BE49-F238E27FC236}">
                <a16:creationId xmlns:a16="http://schemas.microsoft.com/office/drawing/2014/main" id="{B37B0B39-8834-A3B7-E953-42ADA62337BF}"/>
              </a:ext>
            </a:extLst>
          </p:cNvPr>
          <p:cNvPicPr>
            <a:picLocks noChangeAspect="1"/>
          </p:cNvPicPr>
          <p:nvPr/>
        </p:nvPicPr>
        <p:blipFill>
          <a:blip r:embed="rId7"/>
          <a:srcRect l="6725" r="18277"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22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a:solidFill>
                  <a:srgbClr val="009933"/>
                </a:solidFill>
              </a:rPr>
              <a:t>Concepto de Gerenciamiento de Riesgos Laborales</a:t>
            </a:r>
          </a:p>
        </p:txBody>
      </p:sp>
      <p:graphicFrame>
        <p:nvGraphicFramePr>
          <p:cNvPr id="7" name="Content Placeholder 2">
            <a:extLst>
              <a:ext uri="{FF2B5EF4-FFF2-40B4-BE49-F238E27FC236}">
                <a16:creationId xmlns:a16="http://schemas.microsoft.com/office/drawing/2014/main" id="{C65D8AE7-5980-78B6-231E-020B68D86BE6}"/>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6289040"/>
            <a:ext cx="2850460" cy="400110"/>
          </a:xfrm>
          <a:prstGeom prst="rect">
            <a:avLst/>
          </a:prstGeom>
          <a:noFill/>
        </p:spPr>
        <p:txBody>
          <a:bodyPr wrap="none">
            <a:spAutoFit/>
          </a:bodyPr>
          <a:lstStyle/>
          <a:p>
            <a:pPr>
              <a:defRPr sz="2000" b="1">
                <a:solidFill>
                  <a:srgbClr val="FF6600"/>
                </a:solidFill>
              </a:defRPr>
            </a:pPr>
            <a:r>
              <a:rPr dirty="0" err="1"/>
              <a:t>Prevención</a:t>
            </a:r>
            <a:r>
              <a:rPr dirty="0"/>
              <a:t> es </a:t>
            </a:r>
            <a:r>
              <a:rPr dirty="0" err="1"/>
              <a:t>protección</a:t>
            </a:r>
            <a:endParaRPr dirty="0"/>
          </a:p>
        </p:txBody>
      </p:sp>
      <p:pic>
        <p:nvPicPr>
          <p:cNvPr id="5" name="Imagen 4">
            <a:extLst>
              <a:ext uri="{FF2B5EF4-FFF2-40B4-BE49-F238E27FC236}">
                <a16:creationId xmlns:a16="http://schemas.microsoft.com/office/drawing/2014/main" id="{D2407F21-4E96-4ABF-5140-2DF2E83FB9FA}"/>
              </a:ext>
            </a:extLst>
          </p:cNvPr>
          <p:cNvPicPr>
            <a:picLocks noChangeAspect="1"/>
          </p:cNvPicPr>
          <p:nvPr/>
        </p:nvPicPr>
        <p:blipFill>
          <a:blip r:embed="rId7"/>
          <a:stretch>
            <a:fillRect/>
          </a:stretch>
        </p:blipFill>
        <p:spPr>
          <a:xfrm>
            <a:off x="6265561" y="3095301"/>
            <a:ext cx="2421239" cy="30308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62">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2E5D7C-2726-6011-E41A-BC855F629EC8}"/>
              </a:ext>
            </a:extLst>
          </p:cNvPr>
          <p:cNvPicPr>
            <a:picLocks noChangeAspect="1"/>
          </p:cNvPicPr>
          <p:nvPr/>
        </p:nvPicPr>
        <p:blipFill>
          <a:blip r:embed="rId3"/>
          <a:srcRect l="27630" r="18667" b="1"/>
          <a:stretch>
            <a:fillRect/>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7" descr="C:\Users\Carrito\AppData\Local\Microsoft\Windows\Temporary Internet Files\Content.IE5\W9ANTV4O\LogoInstitucionalPersoneria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l="39882" r="26069"/>
          <a:stretch>
            <a:fillRect/>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5676DDA8-EFEC-36B4-3378-7FF6442F2779}"/>
              </a:ext>
            </a:extLst>
          </p:cNvPr>
          <p:cNvPicPr>
            <a:picLocks noChangeAspect="1"/>
          </p:cNvPicPr>
          <p:nvPr/>
        </p:nvPicPr>
        <p:blipFill>
          <a:blip r:embed="rId5"/>
          <a:srcRect t="446" r="1" b="34264"/>
          <a:stretch>
            <a:fillRect/>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065" name="Freeform: Shape 1064">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7" name="Freeform: Shape 1066">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ctrTitle"/>
          </p:nvPr>
        </p:nvSpPr>
        <p:spPr>
          <a:xfrm>
            <a:off x="329184" y="1527048"/>
            <a:ext cx="3765042" cy="2770632"/>
          </a:xfrm>
        </p:spPr>
        <p:txBody>
          <a:bodyPr>
            <a:normAutofit/>
          </a:bodyPr>
          <a:lstStyle/>
          <a:p>
            <a:pPr algn="l">
              <a:lnSpc>
                <a:spcPct val="90000"/>
              </a:lnSpc>
              <a:defRPr/>
            </a:pPr>
            <a:r>
              <a:rPr lang="es-MX" sz="1900" b="1" i="1"/>
              <a:t>DIRECTRICES DE GESTION DEL RIESGO</a:t>
            </a:r>
            <a:br>
              <a:rPr lang="es-MX" sz="1900" b="1" i="1"/>
            </a:br>
            <a:br>
              <a:rPr lang="es-MX" sz="1900" b="1" i="1"/>
            </a:br>
            <a:br>
              <a:rPr lang="es-MX" sz="1900" b="1" i="1"/>
            </a:br>
            <a:br>
              <a:rPr lang="es-ES" sz="1900" b="1"/>
            </a:br>
            <a:br>
              <a:rPr lang="es-CO" sz="1900"/>
            </a:br>
            <a:br>
              <a:rPr lang="es-CO" sz="1900"/>
            </a:br>
            <a:br>
              <a:rPr lang="es-CO" sz="1900"/>
            </a:br>
            <a:br>
              <a:rPr lang="es-CO" sz="1900"/>
            </a:br>
            <a:endParaRPr lang="es-CO" sz="1900"/>
          </a:p>
        </p:txBody>
      </p:sp>
      <p:sp>
        <p:nvSpPr>
          <p:cNvPr id="1069" name="Rectangle 1068">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1" name="Rectangle 1070">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3 Marcador de pie de página"/>
          <p:cNvSpPr>
            <a:spLocks noGrp="1"/>
          </p:cNvSpPr>
          <p:nvPr>
            <p:ph type="ftr" sz="quarter" idx="11"/>
          </p:nvPr>
        </p:nvSpPr>
        <p:spPr>
          <a:xfrm>
            <a:off x="4443412" y="6356350"/>
            <a:ext cx="3086100" cy="365125"/>
          </a:xfrm>
        </p:spPr>
        <p:txBody>
          <a:bodyPr>
            <a:normAutofit/>
          </a:bodyPr>
          <a:lstStyle/>
          <a:p>
            <a:pPr algn="l">
              <a:spcAft>
                <a:spcPts val="600"/>
              </a:spcAft>
            </a:pPr>
            <a:r>
              <a:rPr lang="es-CO" b="1">
                <a:solidFill>
                  <a:schemeClr val="bg1"/>
                </a:solidFill>
              </a:rPr>
              <a:t>SANDRA ISABEL ANGULO ESPINOSA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6" name="Rectangle 922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7" name="Rectangle 9227">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38" name="Picture 922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9239" name="Rectangle 923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0" name="Rectangle 9233">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218" name="Marcador de contenido 2"/>
          <p:cNvSpPr>
            <a:spLocks noGrp="1"/>
          </p:cNvSpPr>
          <p:nvPr>
            <p:ph idx="1"/>
          </p:nvPr>
        </p:nvSpPr>
        <p:spPr>
          <a:xfrm>
            <a:off x="893974" y="2965592"/>
            <a:ext cx="2722166" cy="2987397"/>
          </a:xfrm>
        </p:spPr>
        <p:txBody>
          <a:bodyPr>
            <a:normAutofit/>
          </a:bodyPr>
          <a:lstStyle/>
          <a:p>
            <a:pPr marL="0" indent="0" eaLnBrk="1" hangingPunct="1">
              <a:buNone/>
            </a:pPr>
            <a:r>
              <a:rPr lang="es-CO" altLang="es-CO" sz="1600">
                <a:hlinkClick r:id="rId3"/>
              </a:rPr>
              <a:t>https://www.youtube.com/watch?v=X3a-b3jcPrI</a:t>
            </a:r>
            <a:endParaRPr lang="es-CO" altLang="es-CO" sz="1600"/>
          </a:p>
          <a:p>
            <a:pPr eaLnBrk="1" hangingPunct="1"/>
            <a:endParaRPr lang="es-CO" altLang="es-CO" sz="1600"/>
          </a:p>
        </p:txBody>
      </p:sp>
      <p:pic>
        <p:nvPicPr>
          <p:cNvPr id="9221" name="Picture 7" descr="C:\Users\Carrito\AppData\Local\Microsoft\Windows\Temporary Internet Files\Content.IE5\W9ANTV4O\LogoInstitucionalPersoneriaHorizontal.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19363" y="2726113"/>
            <a:ext cx="4580374" cy="1397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960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52" name="Arc 1025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54" name="Freeform: Shape 1025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5" name="Picture 7" descr="C:\Users\Carrito\AppData\Local\Microsoft\Windows\Temporary Internet Files\Content.IE5\W9ANTV4O\LogoInstitucionalPersoneriaHorizontal.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7386" y="2797715"/>
            <a:ext cx="3583036" cy="10928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Marcador de contenido"/>
          <p:cNvSpPr>
            <a:spLocks noGrp="1"/>
          </p:cNvSpPr>
          <p:nvPr>
            <p:ph idx="1"/>
          </p:nvPr>
        </p:nvSpPr>
        <p:spPr>
          <a:xfrm>
            <a:off x="4421221" y="1984443"/>
            <a:ext cx="4094129" cy="4192520"/>
          </a:xfrm>
        </p:spPr>
        <p:txBody>
          <a:bodyPr>
            <a:normAutofit/>
          </a:bodyPr>
          <a:lstStyle/>
          <a:p>
            <a:pPr marL="365760" indent="-283464" eaLnBrk="1" fontAlgn="auto" hangingPunct="1">
              <a:lnSpc>
                <a:spcPct val="90000"/>
              </a:lnSpc>
              <a:spcAft>
                <a:spcPts val="0"/>
              </a:spcAft>
              <a:buFont typeface="Wingdings 2"/>
              <a:buChar char=""/>
              <a:defRPr/>
            </a:pPr>
            <a:r>
              <a:rPr lang="es-CO" altLang="es-CO" sz="2200"/>
              <a:t>Todos vivimos circunstancias difíciles…</a:t>
            </a:r>
          </a:p>
          <a:p>
            <a:pPr marL="365760" indent="-283464" eaLnBrk="1" fontAlgn="auto" hangingPunct="1">
              <a:lnSpc>
                <a:spcPct val="90000"/>
              </a:lnSpc>
              <a:spcAft>
                <a:spcPts val="0"/>
              </a:spcAft>
              <a:buFont typeface="Wingdings 2"/>
              <a:buChar char=""/>
              <a:defRPr/>
            </a:pPr>
            <a:r>
              <a:rPr lang="es-CO" altLang="es-CO" sz="2200"/>
              <a:t>Que ha forjado tú ser?</a:t>
            </a:r>
          </a:p>
          <a:p>
            <a:pPr marL="365760" indent="-283464" eaLnBrk="1" fontAlgn="auto" hangingPunct="1">
              <a:lnSpc>
                <a:spcPct val="90000"/>
              </a:lnSpc>
              <a:spcAft>
                <a:spcPts val="0"/>
              </a:spcAft>
              <a:buFont typeface="Wingdings 2"/>
              <a:buChar char=""/>
              <a:defRPr/>
            </a:pPr>
            <a:r>
              <a:rPr lang="es-CO" altLang="es-CO" sz="2200"/>
              <a:t>Cual es tú pasión? </a:t>
            </a:r>
          </a:p>
          <a:p>
            <a:pPr marL="365760" indent="-283464" eaLnBrk="1" fontAlgn="auto" hangingPunct="1">
              <a:lnSpc>
                <a:spcPct val="90000"/>
              </a:lnSpc>
              <a:spcAft>
                <a:spcPts val="0"/>
              </a:spcAft>
              <a:buFont typeface="Wingdings 2"/>
              <a:buChar char=""/>
              <a:defRPr/>
            </a:pPr>
            <a:r>
              <a:rPr lang="es-CO" altLang="es-CO" sz="2200"/>
              <a:t>Tenemos la HUMILDAD para reconocer lo bueno del otro y lo poco de lo propio? </a:t>
            </a:r>
          </a:p>
          <a:p>
            <a:pPr marL="365760" indent="-283464" eaLnBrk="1" fontAlgn="auto" hangingPunct="1">
              <a:lnSpc>
                <a:spcPct val="90000"/>
              </a:lnSpc>
              <a:spcAft>
                <a:spcPts val="0"/>
              </a:spcAft>
              <a:buFont typeface="Wingdings 2"/>
              <a:buChar char=""/>
              <a:defRPr/>
            </a:pPr>
            <a:r>
              <a:rPr lang="es-CO" altLang="es-CO" sz="2200"/>
              <a:t>Utilizas tus dones al servicio de…?</a:t>
            </a:r>
          </a:p>
          <a:p>
            <a:pPr marL="365760" indent="-283464" eaLnBrk="1" fontAlgn="auto" hangingPunct="1">
              <a:lnSpc>
                <a:spcPct val="90000"/>
              </a:lnSpc>
              <a:spcAft>
                <a:spcPts val="0"/>
              </a:spcAft>
              <a:buFont typeface="Wingdings 2"/>
              <a:buChar char=""/>
              <a:defRPr/>
            </a:pPr>
            <a:r>
              <a:rPr lang="es-CO" altLang="es-CO" sz="2200"/>
              <a:t>Y tú… que quieres ser cuando seas grande? </a:t>
            </a:r>
          </a:p>
          <a:p>
            <a:pPr marL="0" indent="0" eaLnBrk="1" fontAlgn="auto" hangingPunct="1">
              <a:lnSpc>
                <a:spcPct val="90000"/>
              </a:lnSpc>
              <a:spcAft>
                <a:spcPts val="0"/>
              </a:spcAft>
              <a:buFont typeface="Arial" charset="0"/>
              <a:buNone/>
              <a:defRPr/>
            </a:pPr>
            <a:endParaRPr lang="es-CO" altLang="es-CO" sz="2200"/>
          </a:p>
        </p:txBody>
      </p:sp>
    </p:spTree>
    <p:extLst>
      <p:ext uri="{BB962C8B-B14F-4D97-AF65-F5344CB8AC3E}">
        <p14:creationId xmlns:p14="http://schemas.microsoft.com/office/powerpoint/2010/main" val="1010159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eel Of History Stock Photography - Image: 61816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178" y="1279524"/>
            <a:ext cx="3324766" cy="4669755"/>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2"/>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2292" name="Rectangle 4"/>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r>
              <a:rPr lang="es-CO" sz="3200" b="1" dirty="0">
                <a:solidFill>
                  <a:schemeClr val="accent1"/>
                </a:solidFill>
                <a:latin typeface="Calibri" pitchFamily="34" charset="0"/>
              </a:rPr>
              <a:t>Un poco de historia</a:t>
            </a:r>
          </a:p>
        </p:txBody>
      </p:sp>
      <p:sp>
        <p:nvSpPr>
          <p:cNvPr id="12293" name="Text Box 5"/>
          <p:cNvSpPr txBox="1">
            <a:spLocks noChangeArrowheads="1"/>
          </p:cNvSpPr>
          <p:nvPr/>
        </p:nvSpPr>
        <p:spPr bwMode="auto">
          <a:xfrm>
            <a:off x="2895600" y="769938"/>
            <a:ext cx="3089275" cy="366712"/>
          </a:xfrm>
          <a:prstGeom prst="rect">
            <a:avLst/>
          </a:prstGeom>
          <a:noFill/>
          <a:ln w="9525">
            <a:noFill/>
            <a:miter lim="800000"/>
            <a:headEnd/>
            <a:tailEnd/>
          </a:ln>
          <a:effectLst/>
        </p:spPr>
        <p:txBody>
          <a:bodyPr wrap="none">
            <a:spAutoFit/>
          </a:bodyPr>
          <a:lstStyle/>
          <a:p>
            <a:r>
              <a:rPr lang="es-CO" sz="1800" b="1" u="sng" dirty="0">
                <a:solidFill>
                  <a:srgbClr val="000099"/>
                </a:solidFill>
                <a:latin typeface="Calibri" pitchFamily="34" charset="0"/>
              </a:rPr>
              <a:t>Riesgo – “Porvenir sin certeza”</a:t>
            </a:r>
            <a:endParaRPr lang="es-ES" sz="1800" b="1" u="sng" dirty="0">
              <a:solidFill>
                <a:srgbClr val="000099"/>
              </a:solidFill>
              <a:latin typeface="Calibri" pitchFamily="34" charset="0"/>
            </a:endParaRPr>
          </a:p>
        </p:txBody>
      </p:sp>
      <p:sp>
        <p:nvSpPr>
          <p:cNvPr id="12294" name="Text Box 6"/>
          <p:cNvSpPr txBox="1">
            <a:spLocks noChangeArrowheads="1"/>
          </p:cNvSpPr>
          <p:nvPr/>
        </p:nvSpPr>
        <p:spPr bwMode="auto">
          <a:xfrm>
            <a:off x="152400" y="1279525"/>
            <a:ext cx="5062542" cy="5940088"/>
          </a:xfrm>
          <a:prstGeom prst="rect">
            <a:avLst/>
          </a:prstGeom>
          <a:noFill/>
          <a:ln w="9525">
            <a:noFill/>
            <a:miter lim="800000"/>
            <a:headEnd/>
            <a:tailEnd/>
          </a:ln>
          <a:effectLst/>
        </p:spPr>
        <p:txBody>
          <a:bodyPr wrap="square">
            <a:spAutoFit/>
          </a:bodyPr>
          <a:lstStyle/>
          <a:p>
            <a:pPr marL="457200" indent="-457200" algn="just">
              <a:buFont typeface="Wingdings" pitchFamily="2" charset="2"/>
              <a:buChar char="ü"/>
            </a:pPr>
            <a:r>
              <a:rPr lang="es-CO" sz="2400" dirty="0">
                <a:latin typeface="Calibri" pitchFamily="34" charset="0"/>
              </a:rPr>
              <a:t>Comunidades de la antigua Babilonia 3.200 A.C. – Consultores en toma de decisiones riesgosas como matrimonios y ubicación de construcciones – probabilidad de éxito o fracaso.</a:t>
            </a:r>
          </a:p>
          <a:p>
            <a:pPr marL="457200" indent="-457200" algn="just">
              <a:buFont typeface="Wingdings" pitchFamily="2" charset="2"/>
              <a:buChar char="ü"/>
            </a:pPr>
            <a:endParaRPr lang="es-CO" sz="2400" dirty="0">
              <a:latin typeface="Calibri" pitchFamily="34" charset="0"/>
            </a:endParaRPr>
          </a:p>
          <a:p>
            <a:pPr marL="457200" indent="-457200" algn="just">
              <a:buFont typeface="Wingdings" pitchFamily="2" charset="2"/>
              <a:buChar char="ü"/>
            </a:pPr>
            <a:r>
              <a:rPr lang="es-CO" sz="2400" dirty="0">
                <a:latin typeface="Calibri" pitchFamily="34" charset="0"/>
              </a:rPr>
              <a:t>Los griegos – Oráculo de Delfos – ritual sacerdotal. Pitia… sacerdotisa principal. Se reunían a orar a Pitia esta entraba en trance y cada uno hacia preguntas... </a:t>
            </a:r>
          </a:p>
          <a:p>
            <a:pPr marL="457200" indent="-457200" algn="just">
              <a:buFont typeface="Wingdings" pitchFamily="2" charset="2"/>
              <a:buChar char="ü"/>
            </a:pPr>
            <a:r>
              <a:rPr lang="es-CO" sz="2400" dirty="0">
                <a:latin typeface="Calibri" pitchFamily="34" charset="0"/>
                <a:hlinkClick r:id="rId4"/>
              </a:rPr>
              <a:t>http://www.youtube.com/watch?v=RDIGqFrI-Jg</a:t>
            </a:r>
            <a:endParaRPr lang="es-CO" sz="2400" dirty="0">
              <a:latin typeface="Calibri" pitchFamily="34" charset="0"/>
            </a:endParaRPr>
          </a:p>
          <a:p>
            <a:pPr algn="just"/>
            <a:endParaRPr lang="es-CO" sz="2400" dirty="0">
              <a:latin typeface="Calibri" pitchFamily="34" charset="0"/>
            </a:endParaRPr>
          </a:p>
          <a:p>
            <a:pPr marL="457200" indent="-457200" algn="just">
              <a:buFont typeface="Wingdings" pitchFamily="2" charset="2"/>
              <a:buNone/>
            </a:pPr>
            <a:endParaRPr lang="es-CO" sz="2000" dirty="0">
              <a:latin typeface="Calibri" pitchFamily="34" charset="0"/>
            </a:endParaRPr>
          </a:p>
        </p:txBody>
      </p:sp>
      <p:sp>
        <p:nvSpPr>
          <p:cNvPr id="2" name="1 Marcador de pie de página"/>
          <p:cNvSpPr>
            <a:spLocks noGrp="1"/>
          </p:cNvSpPr>
          <p:nvPr>
            <p:ph type="ftr" sz="quarter" idx="11"/>
          </p:nvPr>
        </p:nvSpPr>
        <p:spPr/>
        <p:txBody>
          <a:bodyPr/>
          <a:lstStyle/>
          <a:p>
            <a:r>
              <a:rPr lang="es-CO"/>
              <a:t>SANDRA ISABEL ANGULO ESPINOSA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2292" name="Rectangle 4"/>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r>
              <a:rPr lang="es-CO" sz="3200" b="1">
                <a:solidFill>
                  <a:srgbClr val="000099"/>
                </a:solidFill>
                <a:latin typeface="Calibri" pitchFamily="34" charset="0"/>
              </a:rPr>
              <a:t>Un poco de historia</a:t>
            </a:r>
          </a:p>
        </p:txBody>
      </p:sp>
      <p:sp>
        <p:nvSpPr>
          <p:cNvPr id="12293" name="Text Box 5"/>
          <p:cNvSpPr txBox="1">
            <a:spLocks noChangeArrowheads="1"/>
          </p:cNvSpPr>
          <p:nvPr/>
        </p:nvSpPr>
        <p:spPr bwMode="auto">
          <a:xfrm>
            <a:off x="2895600" y="769938"/>
            <a:ext cx="3089275" cy="366712"/>
          </a:xfrm>
          <a:prstGeom prst="rect">
            <a:avLst/>
          </a:prstGeom>
          <a:noFill/>
          <a:ln w="9525">
            <a:noFill/>
            <a:miter lim="800000"/>
            <a:headEnd/>
            <a:tailEnd/>
          </a:ln>
          <a:effectLst/>
        </p:spPr>
        <p:txBody>
          <a:bodyPr wrap="none">
            <a:spAutoFit/>
          </a:bodyPr>
          <a:lstStyle/>
          <a:p>
            <a:r>
              <a:rPr lang="es-CO" sz="1800" b="1" u="sng" dirty="0">
                <a:solidFill>
                  <a:srgbClr val="000099"/>
                </a:solidFill>
                <a:latin typeface="Calibri" pitchFamily="34" charset="0"/>
              </a:rPr>
              <a:t>Riesgo – “Porvenir sin certeza”</a:t>
            </a:r>
            <a:endParaRPr lang="es-ES" sz="1800" b="1" u="sng" dirty="0">
              <a:solidFill>
                <a:srgbClr val="000099"/>
              </a:solidFill>
              <a:latin typeface="Calibri" pitchFamily="34" charset="0"/>
            </a:endParaRPr>
          </a:p>
        </p:txBody>
      </p:sp>
      <p:pic>
        <p:nvPicPr>
          <p:cNvPr id="4100" name="Picture 4" descr="Pre Columbian Warrior. Stock Photo - Image: 28613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24744"/>
            <a:ext cx="3250704" cy="45331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799" y="5664474"/>
            <a:ext cx="3152633" cy="96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6" name="Text Box 6">
            <a:extLst>
              <a:ext uri="{FF2B5EF4-FFF2-40B4-BE49-F238E27FC236}">
                <a16:creationId xmlns:a16="http://schemas.microsoft.com/office/drawing/2014/main" id="{1C7F7BEF-8456-78A7-6B04-FFF7EE330EF5}"/>
              </a:ext>
            </a:extLst>
          </p:cNvPr>
          <p:cNvGraphicFramePr/>
          <p:nvPr/>
        </p:nvGraphicFramePr>
        <p:xfrm>
          <a:off x="152400" y="1279525"/>
          <a:ext cx="5139680" cy="5447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intage Pre War Race Car Ford T Racer From  1918 Royalty Free Stock Photos - Image: 24686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3240360" cy="4176464"/>
          </a:xfrm>
          <a:prstGeom prst="rect">
            <a:avLst/>
          </a:prstGeom>
          <a:noFill/>
          <a:extLst>
            <a:ext uri="{909E8E84-426E-40DD-AFC4-6F175D3DCCD1}">
              <a14:hiddenFill xmlns:a14="http://schemas.microsoft.com/office/drawing/2010/main">
                <a:solidFill>
                  <a:srgbClr val="FFFFFF"/>
                </a:solidFill>
              </a14:hiddenFill>
            </a:ext>
          </a:extLst>
        </p:spPr>
      </p:pic>
      <p:sp>
        <p:nvSpPr>
          <p:cNvPr id="13314" name="Text Box 2"/>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3315" name="Rectangle 3"/>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r>
              <a:rPr lang="es-CO" sz="3200" b="1">
                <a:solidFill>
                  <a:srgbClr val="000099"/>
                </a:solidFill>
                <a:latin typeface="Calibri" pitchFamily="34" charset="0"/>
              </a:rPr>
              <a:t>Un poco de historia</a:t>
            </a:r>
          </a:p>
        </p:txBody>
      </p:sp>
      <p:sp>
        <p:nvSpPr>
          <p:cNvPr id="13316" name="Text Box 4"/>
          <p:cNvSpPr txBox="1">
            <a:spLocks noChangeArrowheads="1"/>
          </p:cNvSpPr>
          <p:nvPr/>
        </p:nvSpPr>
        <p:spPr bwMode="auto">
          <a:xfrm>
            <a:off x="2895600" y="769938"/>
            <a:ext cx="3089275" cy="366712"/>
          </a:xfrm>
          <a:prstGeom prst="rect">
            <a:avLst/>
          </a:prstGeom>
          <a:noFill/>
          <a:ln w="9525">
            <a:noFill/>
            <a:miter lim="800000"/>
            <a:headEnd/>
            <a:tailEnd/>
          </a:ln>
          <a:effectLst/>
        </p:spPr>
        <p:txBody>
          <a:bodyPr wrap="none">
            <a:spAutoFit/>
          </a:bodyPr>
          <a:lstStyle/>
          <a:p>
            <a:r>
              <a:rPr lang="es-CO" sz="1800" b="1" u="sng">
                <a:solidFill>
                  <a:srgbClr val="000099"/>
                </a:solidFill>
                <a:latin typeface="Calibri" pitchFamily="34" charset="0"/>
              </a:rPr>
              <a:t>Riesgo – “Porvenir sin certeza”</a:t>
            </a:r>
            <a:endParaRPr lang="es-ES" sz="1800" b="1" u="sng">
              <a:solidFill>
                <a:srgbClr val="000099"/>
              </a:solidFill>
              <a:latin typeface="Calibri" pitchFamily="34" charset="0"/>
            </a:endParaRPr>
          </a:p>
        </p:txBody>
      </p:sp>
      <p:sp>
        <p:nvSpPr>
          <p:cNvPr id="2" name="1 Marcador de pie de página"/>
          <p:cNvSpPr>
            <a:spLocks noGrp="1"/>
          </p:cNvSpPr>
          <p:nvPr>
            <p:ph type="ftr" sz="quarter" idx="11"/>
          </p:nvPr>
        </p:nvSpPr>
        <p:spPr/>
        <p:txBody>
          <a:bodyPr/>
          <a:lstStyle/>
          <a:p>
            <a:r>
              <a:rPr lang="es-CO"/>
              <a:t>SANDRA ISABEL ANGULO ESPINOSA</a:t>
            </a:r>
          </a:p>
        </p:txBody>
      </p:sp>
      <p:graphicFrame>
        <p:nvGraphicFramePr>
          <p:cNvPr id="13319" name="Text Box 5">
            <a:extLst>
              <a:ext uri="{FF2B5EF4-FFF2-40B4-BE49-F238E27FC236}">
                <a16:creationId xmlns:a16="http://schemas.microsoft.com/office/drawing/2014/main" id="{01D2314B-6210-CFFF-AEB5-2D93BCBAD27B}"/>
              </a:ext>
            </a:extLst>
          </p:cNvPr>
          <p:cNvGraphicFramePr/>
          <p:nvPr/>
        </p:nvGraphicFramePr>
        <p:xfrm>
          <a:off x="3195950" y="1124744"/>
          <a:ext cx="5624522" cy="5570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4339" name="Rectangle 1027"/>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endParaRPr lang="es-CO" sz="3200" b="1">
              <a:solidFill>
                <a:srgbClr val="000099"/>
              </a:solidFill>
              <a:latin typeface="Calibri" pitchFamily="34" charset="0"/>
            </a:endParaRPr>
          </a:p>
        </p:txBody>
      </p:sp>
      <p:sp>
        <p:nvSpPr>
          <p:cNvPr id="14342" name="Rectangle 1030"/>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r>
              <a:rPr lang="es-CO" sz="3600" b="1">
                <a:solidFill>
                  <a:srgbClr val="000099"/>
                </a:solidFill>
                <a:latin typeface="Calibri" pitchFamily="34" charset="0"/>
              </a:rPr>
              <a:t>Qué está pasando en el mundo?</a:t>
            </a:r>
          </a:p>
        </p:txBody>
      </p:sp>
      <p:sp>
        <p:nvSpPr>
          <p:cNvPr id="14343" name="Rectangle 1031"/>
          <p:cNvSpPr>
            <a:spLocks noChangeArrowheads="1"/>
          </p:cNvSpPr>
          <p:nvPr/>
        </p:nvSpPr>
        <p:spPr bwMode="auto">
          <a:xfrm>
            <a:off x="457200" y="990600"/>
            <a:ext cx="8001000" cy="1997075"/>
          </a:xfrm>
          <a:prstGeom prst="rect">
            <a:avLst/>
          </a:prstGeom>
          <a:noFill/>
          <a:ln w="47625" cap="rnd" algn="ctr">
            <a:solidFill>
              <a:schemeClr val="bg2"/>
            </a:solidFill>
            <a:prstDash val="sysDot"/>
            <a:miter lim="800000"/>
            <a:headEnd/>
            <a:tailEnd/>
          </a:ln>
          <a:effectLst/>
        </p:spPr>
        <p:txBody>
          <a:bodyPr lIns="0" tIns="0" rIns="0" bIns="0">
            <a:spAutoFit/>
          </a:bodyPr>
          <a:lstStyle/>
          <a:p>
            <a:pPr algn="ctr" eaLnBrk="0" hangingPunct="0">
              <a:lnSpc>
                <a:spcPct val="160000"/>
              </a:lnSpc>
            </a:pPr>
            <a:r>
              <a:rPr lang="es-CO" sz="2000" b="1" dirty="0">
                <a:solidFill>
                  <a:srgbClr val="000066"/>
                </a:solidFill>
                <a:latin typeface="Arial" charset="0"/>
                <a:cs typeface="Arial" charset="0"/>
              </a:rPr>
              <a:t>Para el 2007, mínimo una tercera parte de las compañías a nivel mundial tendrán implementada una estrategia definida de administración basada en riesgos.</a:t>
            </a:r>
          </a:p>
          <a:p>
            <a:pPr algn="r" eaLnBrk="0" hangingPunct="0">
              <a:lnSpc>
                <a:spcPct val="160000"/>
              </a:lnSpc>
            </a:pPr>
            <a:r>
              <a:rPr lang="es-CO" sz="2000" b="1" dirty="0">
                <a:solidFill>
                  <a:srgbClr val="000066"/>
                </a:solidFill>
                <a:latin typeface="Arial" charset="0"/>
                <a:cs typeface="Arial" charset="0"/>
              </a:rPr>
              <a:t>					</a:t>
            </a:r>
            <a:r>
              <a:rPr lang="es-CO" sz="1400" dirty="0">
                <a:solidFill>
                  <a:srgbClr val="000066"/>
                </a:solidFill>
                <a:latin typeface="Arial" charset="0"/>
                <a:cs typeface="Arial" charset="0"/>
              </a:rPr>
              <a:t>Fuente: </a:t>
            </a:r>
            <a:r>
              <a:rPr lang="es-CO" sz="1400" dirty="0" err="1">
                <a:solidFill>
                  <a:srgbClr val="000066"/>
                </a:solidFill>
                <a:latin typeface="Arial" charset="0"/>
                <a:cs typeface="Arial" charset="0"/>
              </a:rPr>
              <a:t>Gartner</a:t>
            </a:r>
            <a:r>
              <a:rPr lang="es-CO" sz="1400" dirty="0">
                <a:solidFill>
                  <a:srgbClr val="000066"/>
                </a:solidFill>
                <a:latin typeface="Arial" charset="0"/>
                <a:cs typeface="Arial" charset="0"/>
              </a:rPr>
              <a:t> </a:t>
            </a:r>
            <a:r>
              <a:rPr lang="es-CO" sz="1400" dirty="0" err="1">
                <a:solidFill>
                  <a:srgbClr val="000066"/>
                </a:solidFill>
                <a:latin typeface="Arial" charset="0"/>
                <a:cs typeface="Arial" charset="0"/>
              </a:rPr>
              <a:t>Group</a:t>
            </a:r>
            <a:endParaRPr lang="en-US" sz="1400" dirty="0">
              <a:solidFill>
                <a:srgbClr val="000066"/>
              </a:solidFill>
              <a:latin typeface="Arial" charset="0"/>
              <a:cs typeface="Arial" charset="0"/>
            </a:endParaRPr>
          </a:p>
        </p:txBody>
      </p:sp>
      <p:sp>
        <p:nvSpPr>
          <p:cNvPr id="14344" name="Text Box 1032"/>
          <p:cNvSpPr txBox="1">
            <a:spLocks noChangeArrowheads="1"/>
          </p:cNvSpPr>
          <p:nvPr/>
        </p:nvSpPr>
        <p:spPr bwMode="auto">
          <a:xfrm>
            <a:off x="381000" y="4163020"/>
            <a:ext cx="8153400" cy="2146300"/>
          </a:xfrm>
          <a:prstGeom prst="rect">
            <a:avLst/>
          </a:prstGeom>
          <a:noFill/>
          <a:ln w="47625" cap="rnd">
            <a:solidFill>
              <a:schemeClr val="bg2"/>
            </a:solidFill>
            <a:prstDash val="sysDot"/>
            <a:miter lim="800000"/>
            <a:headEnd/>
            <a:tailEnd/>
          </a:ln>
          <a:effectLst/>
        </p:spPr>
        <p:txBody>
          <a:bodyPr lIns="0" tIns="0" rIns="0" bIns="0">
            <a:spAutoFit/>
          </a:bodyPr>
          <a:lstStyle/>
          <a:p>
            <a:pPr algn="ctr" eaLnBrk="0" hangingPunct="0">
              <a:lnSpc>
                <a:spcPct val="160000"/>
              </a:lnSpc>
            </a:pPr>
            <a:r>
              <a:rPr lang="es-CO" sz="1800" b="1" dirty="0">
                <a:solidFill>
                  <a:srgbClr val="000066"/>
                </a:solidFill>
                <a:latin typeface="Arial" charset="0"/>
                <a:cs typeface="Arial" charset="0"/>
              </a:rPr>
              <a:t>En el 2004, el 86% de las principales empresas de </a:t>
            </a:r>
          </a:p>
          <a:p>
            <a:pPr algn="ctr" eaLnBrk="0" hangingPunct="0">
              <a:lnSpc>
                <a:spcPct val="160000"/>
              </a:lnSpc>
            </a:pPr>
            <a:r>
              <a:rPr lang="es-CO" sz="1800" b="1" dirty="0">
                <a:solidFill>
                  <a:srgbClr val="000066"/>
                </a:solidFill>
                <a:latin typeface="Arial" charset="0"/>
                <a:cs typeface="Arial" charset="0"/>
              </a:rPr>
              <a:t>seguros entrevistadas han definido la gestión de riesgos </a:t>
            </a:r>
          </a:p>
          <a:p>
            <a:pPr algn="ctr" eaLnBrk="0" hangingPunct="0">
              <a:lnSpc>
                <a:spcPct val="160000"/>
              </a:lnSpc>
            </a:pPr>
            <a:r>
              <a:rPr lang="es-CO" sz="1800" b="1" dirty="0">
                <a:solidFill>
                  <a:srgbClr val="000066"/>
                </a:solidFill>
                <a:latin typeface="Arial" charset="0"/>
                <a:cs typeface="Arial" charset="0"/>
              </a:rPr>
              <a:t>como una prioridad estratégica dentro de la compañía.</a:t>
            </a:r>
          </a:p>
          <a:p>
            <a:pPr algn="r" eaLnBrk="0" hangingPunct="0">
              <a:lnSpc>
                <a:spcPct val="160000"/>
              </a:lnSpc>
            </a:pPr>
            <a:r>
              <a:rPr lang="es-CO" sz="1800" b="1" dirty="0">
                <a:solidFill>
                  <a:srgbClr val="000066"/>
                </a:solidFill>
                <a:latin typeface="Arial" charset="0"/>
                <a:cs typeface="Arial" charset="0"/>
              </a:rPr>
              <a:t>				</a:t>
            </a:r>
            <a:endParaRPr lang="es-CO" sz="1400" dirty="0">
              <a:solidFill>
                <a:srgbClr val="000066"/>
              </a:solidFill>
              <a:latin typeface="Arial" charset="0"/>
              <a:cs typeface="Arial" charset="0"/>
            </a:endParaRPr>
          </a:p>
          <a:p>
            <a:pPr algn="r" eaLnBrk="0" hangingPunct="0">
              <a:lnSpc>
                <a:spcPct val="160000"/>
              </a:lnSpc>
            </a:pPr>
            <a:r>
              <a:rPr lang="es-CO" sz="1400" dirty="0">
                <a:solidFill>
                  <a:srgbClr val="000066"/>
                </a:solidFill>
                <a:latin typeface="Arial" charset="0"/>
                <a:cs typeface="Arial" charset="0"/>
              </a:rPr>
              <a:t>		Muestra: 150 empresas</a:t>
            </a:r>
            <a:endParaRPr lang="es-ES" sz="1400" dirty="0">
              <a:solidFill>
                <a:srgbClr val="000066"/>
              </a:solidFill>
              <a:latin typeface="Arial" charset="0"/>
              <a:cs typeface="Arial" charset="0"/>
            </a:endParaRPr>
          </a:p>
        </p:txBody>
      </p:sp>
      <p:pic>
        <p:nvPicPr>
          <p:cNvPr id="7" name="6 Imagen" descr="Stock Market"/>
          <p:cNvPicPr/>
          <p:nvPr/>
        </p:nvPicPr>
        <p:blipFill>
          <a:blip r:embed="rId3" cstate="print"/>
          <a:srcRect/>
          <a:stretch>
            <a:fillRect/>
          </a:stretch>
        </p:blipFill>
        <p:spPr bwMode="auto">
          <a:xfrm>
            <a:off x="323528" y="2636912"/>
            <a:ext cx="2016224" cy="1296144"/>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r>
              <a:rPr lang="es-CO"/>
              <a:t>SANDRA ISABEL ANGULO ESPINOSA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ord Stock Image - Image: 27241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366091"/>
            <a:ext cx="3985964" cy="4511181"/>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 Box 2"/>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5363" name="Rectangle 3"/>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endParaRPr lang="es-CO" sz="3200" b="1">
              <a:solidFill>
                <a:srgbClr val="000099"/>
              </a:solidFill>
              <a:latin typeface="Calibri" pitchFamily="34" charset="0"/>
            </a:endParaRPr>
          </a:p>
        </p:txBody>
      </p:sp>
      <p:sp>
        <p:nvSpPr>
          <p:cNvPr id="15364" name="Rectangle 4"/>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endParaRPr lang="es-CO" sz="3600" b="1">
              <a:solidFill>
                <a:srgbClr val="000099"/>
              </a:solidFill>
              <a:latin typeface="Calibri" pitchFamily="34" charset="0"/>
            </a:endParaRPr>
          </a:p>
        </p:txBody>
      </p:sp>
      <p:sp>
        <p:nvSpPr>
          <p:cNvPr id="15367" name="Rectangle 7"/>
          <p:cNvSpPr>
            <a:spLocks noChangeArrowheads="1"/>
          </p:cNvSpPr>
          <p:nvPr/>
        </p:nvSpPr>
        <p:spPr bwMode="auto">
          <a:xfrm>
            <a:off x="457200" y="274638"/>
            <a:ext cx="8229600" cy="633412"/>
          </a:xfrm>
          <a:prstGeom prst="rect">
            <a:avLst/>
          </a:prstGeom>
          <a:noFill/>
          <a:ln w="9525">
            <a:noFill/>
            <a:miter lim="800000"/>
            <a:headEnd/>
            <a:tailEnd/>
          </a:ln>
          <a:effectLst/>
        </p:spPr>
        <p:txBody>
          <a:bodyPr anchor="ctr"/>
          <a:lstStyle/>
          <a:p>
            <a:pPr algn="ctr"/>
            <a:r>
              <a:rPr lang="es-CO" sz="3600" b="1">
                <a:solidFill>
                  <a:srgbClr val="000099"/>
                </a:solidFill>
                <a:latin typeface="Calibri" pitchFamily="34" charset="0"/>
              </a:rPr>
              <a:t>Y en Colombia ?</a:t>
            </a:r>
          </a:p>
        </p:txBody>
      </p:sp>
      <p:sp>
        <p:nvSpPr>
          <p:cNvPr id="15368" name="Text Box 8"/>
          <p:cNvSpPr txBox="1">
            <a:spLocks noChangeArrowheads="1"/>
          </p:cNvSpPr>
          <p:nvPr/>
        </p:nvSpPr>
        <p:spPr bwMode="auto">
          <a:xfrm>
            <a:off x="457200" y="1371600"/>
            <a:ext cx="4305300" cy="4247317"/>
          </a:xfrm>
          <a:prstGeom prst="rect">
            <a:avLst/>
          </a:prstGeom>
          <a:noFill/>
          <a:ln w="9525">
            <a:noFill/>
            <a:miter lim="800000"/>
            <a:headEnd/>
            <a:tailEnd/>
          </a:ln>
          <a:effectLst/>
        </p:spPr>
        <p:txBody>
          <a:bodyPr wrap="square">
            <a:spAutoFit/>
          </a:bodyPr>
          <a:lstStyle/>
          <a:p>
            <a:pPr>
              <a:spcBef>
                <a:spcPct val="50000"/>
              </a:spcBef>
            </a:pPr>
            <a:r>
              <a:rPr lang="es-CO" sz="2000" b="1" u="sng" dirty="0">
                <a:solidFill>
                  <a:srgbClr val="0000FF"/>
                </a:solidFill>
                <a:latin typeface="Calibri" pitchFamily="34" charset="0"/>
              </a:rPr>
              <a:t>NTC 31000</a:t>
            </a:r>
            <a:r>
              <a:rPr lang="es-CO" sz="2000" b="1" u="sng" dirty="0">
                <a:latin typeface="Calibri" pitchFamily="34" charset="0"/>
              </a:rPr>
              <a:t>:</a:t>
            </a:r>
            <a:r>
              <a:rPr lang="es-CO" sz="2000" dirty="0">
                <a:latin typeface="Calibri" pitchFamily="34" charset="0"/>
              </a:rPr>
              <a:t> Gestión del riesgo.</a:t>
            </a:r>
          </a:p>
          <a:p>
            <a:pPr>
              <a:spcBef>
                <a:spcPct val="50000"/>
              </a:spcBef>
            </a:pPr>
            <a:r>
              <a:rPr lang="es-CO" sz="2000" b="1" u="sng" dirty="0">
                <a:solidFill>
                  <a:srgbClr val="0000FF"/>
                </a:solidFill>
                <a:latin typeface="Calibri" pitchFamily="34" charset="0"/>
              </a:rPr>
              <a:t>AS/NS 4360 : </a:t>
            </a:r>
            <a:r>
              <a:rPr lang="es-CO" sz="2000" dirty="0">
                <a:latin typeface="Calibri" pitchFamily="34" charset="0"/>
              </a:rPr>
              <a:t>Norma Australiana</a:t>
            </a:r>
          </a:p>
          <a:p>
            <a:pPr>
              <a:spcBef>
                <a:spcPct val="50000"/>
              </a:spcBef>
            </a:pPr>
            <a:r>
              <a:rPr lang="es-CO" sz="2000" b="1" u="sng" dirty="0" err="1">
                <a:solidFill>
                  <a:srgbClr val="0000FF"/>
                </a:solidFill>
                <a:latin typeface="Calibri" pitchFamily="34" charset="0"/>
              </a:rPr>
              <a:t>Resolucion</a:t>
            </a:r>
            <a:r>
              <a:rPr lang="es-CO" sz="2000" b="1" u="sng" dirty="0">
                <a:solidFill>
                  <a:srgbClr val="0000FF"/>
                </a:solidFill>
                <a:latin typeface="Calibri" pitchFamily="34" charset="0"/>
              </a:rPr>
              <a:t> 1740 de 2008</a:t>
            </a:r>
            <a:r>
              <a:rPr lang="es-CO" sz="2000" b="1" u="sng" dirty="0">
                <a:latin typeface="Calibri" pitchFamily="34" charset="0"/>
              </a:rPr>
              <a:t>:</a:t>
            </a:r>
            <a:r>
              <a:rPr lang="es-CO" sz="2000" dirty="0">
                <a:latin typeface="Calibri" pitchFamily="34" charset="0"/>
              </a:rPr>
              <a:t> Por el cual se dictan disposiciones relacionadas con el SAR para EPS del régimen contributivo.</a:t>
            </a:r>
            <a:r>
              <a:rPr lang="es-CO" sz="2000" dirty="0"/>
              <a:t> </a:t>
            </a:r>
          </a:p>
          <a:p>
            <a:pPr>
              <a:spcBef>
                <a:spcPct val="50000"/>
              </a:spcBef>
            </a:pPr>
            <a:r>
              <a:rPr lang="es-CO" sz="2000" dirty="0">
                <a:latin typeface="Calibri" pitchFamily="34" charset="0"/>
              </a:rPr>
              <a:t>Señala que el que establezca la gradualidad, los contenidos y los mecanismos de control del SAR podrá acceder </a:t>
            </a:r>
            <a:r>
              <a:rPr lang="es-CO" sz="2000" b="1" dirty="0">
                <a:solidFill>
                  <a:srgbClr val="0000FF"/>
                </a:solidFill>
                <a:latin typeface="Calibri" pitchFamily="34" charset="0"/>
              </a:rPr>
              <a:t>a un descuento</a:t>
            </a:r>
            <a:r>
              <a:rPr lang="es-CO" sz="2000" dirty="0">
                <a:latin typeface="Calibri" pitchFamily="34" charset="0"/>
              </a:rPr>
              <a:t> en el monto del patrimonio mínimo exigido a las entidades para garantizar su solvencia. (articulo 1o del decreto 1698 de 2007).</a:t>
            </a:r>
            <a:r>
              <a:rPr lang="es-MX" sz="2000" dirty="0"/>
              <a:t> </a:t>
            </a:r>
            <a:endParaRPr lang="es-ES" sz="2000" dirty="0">
              <a:latin typeface="Calibri" pitchFamily="34" charset="0"/>
            </a:endParaRPr>
          </a:p>
        </p:txBody>
      </p:sp>
      <p:sp>
        <p:nvSpPr>
          <p:cNvPr id="2" name="1 Marcador de pie de página"/>
          <p:cNvSpPr>
            <a:spLocks noGrp="1"/>
          </p:cNvSpPr>
          <p:nvPr>
            <p:ph type="ftr" sz="quarter" idx="11"/>
          </p:nvPr>
        </p:nvSpPr>
        <p:spPr/>
        <p:txBody>
          <a:bodyPr/>
          <a:lstStyle/>
          <a:p>
            <a:r>
              <a:rPr lang="es-CO"/>
              <a:t>SANDRA ISABEL ANGULO ESPINOSA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4339" name="Rectangle 1027"/>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endParaRPr lang="es-CO" sz="3200" b="1">
              <a:solidFill>
                <a:srgbClr val="000099"/>
              </a:solidFill>
              <a:latin typeface="Calibri" pitchFamily="34" charset="0"/>
            </a:endParaRPr>
          </a:p>
        </p:txBody>
      </p:sp>
      <p:sp>
        <p:nvSpPr>
          <p:cNvPr id="14342" name="Rectangle 1030"/>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r>
              <a:rPr lang="es-CO" sz="3600" b="1" dirty="0">
                <a:solidFill>
                  <a:srgbClr val="000099"/>
                </a:solidFill>
                <a:latin typeface="Calibri" pitchFamily="34" charset="0"/>
              </a:rPr>
              <a:t>Alcance y aplicación</a:t>
            </a:r>
          </a:p>
        </p:txBody>
      </p:sp>
      <p:sp>
        <p:nvSpPr>
          <p:cNvPr id="14343" name="Rectangle 1031"/>
          <p:cNvSpPr>
            <a:spLocks noChangeArrowheads="1"/>
          </p:cNvSpPr>
          <p:nvPr/>
        </p:nvSpPr>
        <p:spPr bwMode="auto">
          <a:xfrm>
            <a:off x="323528" y="1021374"/>
            <a:ext cx="4962852" cy="5724644"/>
          </a:xfrm>
          <a:prstGeom prst="rect">
            <a:avLst/>
          </a:prstGeom>
          <a:noFill/>
          <a:ln w="47625" cap="rnd" algn="ctr">
            <a:solidFill>
              <a:schemeClr val="bg2"/>
            </a:solidFill>
            <a:prstDash val="sysDot"/>
            <a:miter lim="800000"/>
            <a:headEnd/>
            <a:tailEnd/>
          </a:ln>
          <a:effectLst/>
        </p:spPr>
        <p:txBody>
          <a:bodyPr wrap="square" lIns="0" tIns="0" rIns="0" bIns="0">
            <a:spAutoFit/>
          </a:bodyPr>
          <a:lstStyle/>
          <a:p>
            <a:pPr eaLnBrk="0" hangingPunct="0"/>
            <a:r>
              <a:rPr lang="es-CO" sz="2000" dirty="0">
                <a:solidFill>
                  <a:srgbClr val="000066"/>
                </a:solidFill>
                <a:latin typeface="Arial" charset="0"/>
                <a:cs typeface="Arial" charset="0"/>
              </a:rPr>
              <a:t>Aplica a una gama amplia de actividades, decisiones u operaciones de cualquier empresa pública o privada de cualquier sector económico.  Este sistema suele ser aplicado por organizaciones o grupos. </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El diseño y la implementación del </a:t>
            </a:r>
            <a:r>
              <a:rPr lang="es-CO" sz="2000" b="1" dirty="0">
                <a:solidFill>
                  <a:schemeClr val="accent6">
                    <a:lumMod val="50000"/>
                  </a:schemeClr>
                </a:solidFill>
                <a:latin typeface="Arial" charset="0"/>
                <a:cs typeface="Arial" charset="0"/>
              </a:rPr>
              <a:t>SAR</a:t>
            </a:r>
            <a:r>
              <a:rPr lang="es-CO" sz="2000" dirty="0">
                <a:solidFill>
                  <a:srgbClr val="000066"/>
                </a:solidFill>
                <a:latin typeface="Arial" charset="0"/>
                <a:cs typeface="Arial" charset="0"/>
              </a:rPr>
              <a:t> estarán influidos por las necesidades, </a:t>
            </a:r>
            <a:r>
              <a:rPr lang="es-CO" sz="2000" dirty="0">
                <a:solidFill>
                  <a:srgbClr val="FF0000"/>
                </a:solidFill>
                <a:latin typeface="Arial" charset="0"/>
                <a:cs typeface="Arial" charset="0"/>
              </a:rPr>
              <a:t>objetivos, productos, servicios, procesos y practicas particulares acorde con la organización. </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El beneficio mayor es que el </a:t>
            </a:r>
            <a:r>
              <a:rPr lang="es-CO" sz="2000" b="1" dirty="0">
                <a:solidFill>
                  <a:schemeClr val="accent6">
                    <a:lumMod val="50000"/>
                  </a:schemeClr>
                </a:solidFill>
                <a:latin typeface="Arial" charset="0"/>
                <a:cs typeface="Arial" charset="0"/>
              </a:rPr>
              <a:t>SAR</a:t>
            </a:r>
            <a:r>
              <a:rPr lang="es-CO" sz="2000" dirty="0">
                <a:solidFill>
                  <a:srgbClr val="000066"/>
                </a:solidFill>
                <a:latin typeface="Arial" charset="0"/>
                <a:cs typeface="Arial" charset="0"/>
              </a:rPr>
              <a:t> aplica para la gestión de </a:t>
            </a:r>
            <a:r>
              <a:rPr lang="es-CO" sz="2000" dirty="0">
                <a:solidFill>
                  <a:srgbClr val="CC00CC"/>
                </a:solidFill>
                <a:latin typeface="Arial" charset="0"/>
                <a:cs typeface="Arial" charset="0"/>
              </a:rPr>
              <a:t>ganancias potenciales así como la detección de pérdidas potenciales. </a:t>
            </a:r>
          </a:p>
          <a:p>
            <a:pPr eaLnBrk="0" hangingPunct="0"/>
            <a:endParaRPr lang="es-CO" sz="2000" b="1" dirty="0">
              <a:solidFill>
                <a:srgbClr val="000066"/>
              </a:solidFill>
              <a:latin typeface="Arial" charset="0"/>
              <a:cs typeface="Arial" charset="0"/>
            </a:endParaRPr>
          </a:p>
          <a:p>
            <a:pPr algn="r" eaLnBrk="0" hangingPunct="0">
              <a:lnSpc>
                <a:spcPct val="160000"/>
              </a:lnSpc>
            </a:pPr>
            <a:r>
              <a:rPr lang="es-CO" sz="2000" b="1" dirty="0">
                <a:solidFill>
                  <a:srgbClr val="000066"/>
                </a:solidFill>
                <a:latin typeface="Arial" charset="0"/>
                <a:cs typeface="Arial" charset="0"/>
              </a:rPr>
              <a:t>					</a:t>
            </a:r>
            <a:endParaRPr lang="en-US" sz="1400" dirty="0">
              <a:solidFill>
                <a:srgbClr val="000066"/>
              </a:solidFill>
              <a:latin typeface="Arial" charset="0"/>
              <a:cs typeface="Arial" charset="0"/>
            </a:endParaRPr>
          </a:p>
        </p:txBody>
      </p:sp>
      <p:sp>
        <p:nvSpPr>
          <p:cNvPr id="2" name="1 Marcador de pie de página"/>
          <p:cNvSpPr>
            <a:spLocks noGrp="1"/>
          </p:cNvSpPr>
          <p:nvPr>
            <p:ph type="ftr" sz="quarter" idx="11"/>
          </p:nvPr>
        </p:nvSpPr>
        <p:spPr/>
        <p:txBody>
          <a:bodyPr/>
          <a:lstStyle/>
          <a:p>
            <a:r>
              <a:rPr lang="es-CO"/>
              <a:t>SANDRA ISABEL ANGULO ESPINOSA</a:t>
            </a:r>
          </a:p>
        </p:txBody>
      </p:sp>
      <p:pic>
        <p:nvPicPr>
          <p:cNvPr id="7170" name="Picture 2" descr="Word Idea In Lamp Stock Image - Image: 23105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88640"/>
            <a:ext cx="3312368" cy="4488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yimage" descr="Improving Home Energy Performance">
            <a:hlinkClick r:id="rId2"/>
          </p:cNvPr>
          <p:cNvPicPr/>
          <p:nvPr/>
        </p:nvPicPr>
        <p:blipFill>
          <a:blip r:embed="rId3" cstate="print"/>
          <a:srcRect/>
          <a:stretch>
            <a:fillRect/>
          </a:stretch>
        </p:blipFill>
        <p:spPr bwMode="auto">
          <a:xfrm>
            <a:off x="5357818" y="928670"/>
            <a:ext cx="3286148" cy="5143536"/>
          </a:xfrm>
          <a:prstGeom prst="rect">
            <a:avLst/>
          </a:prstGeom>
          <a:noFill/>
          <a:ln w="9525">
            <a:noFill/>
            <a:miter lim="800000"/>
            <a:headEnd/>
            <a:tailEnd/>
          </a:ln>
        </p:spPr>
      </p:pic>
      <p:sp>
        <p:nvSpPr>
          <p:cNvPr id="14338" name="Text Box 1026"/>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4339" name="Rectangle 1027"/>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endParaRPr lang="es-CO" sz="3200" b="1">
              <a:solidFill>
                <a:srgbClr val="000099"/>
              </a:solidFill>
              <a:latin typeface="Calibri" pitchFamily="34" charset="0"/>
            </a:endParaRPr>
          </a:p>
        </p:txBody>
      </p:sp>
      <p:sp>
        <p:nvSpPr>
          <p:cNvPr id="14342" name="Rectangle 1030"/>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r>
              <a:rPr lang="es-CO" sz="3600" b="1" dirty="0">
                <a:solidFill>
                  <a:srgbClr val="000099"/>
                </a:solidFill>
                <a:latin typeface="Calibri" pitchFamily="34" charset="0"/>
              </a:rPr>
              <a:t>Alcance y aplicación</a:t>
            </a:r>
          </a:p>
        </p:txBody>
      </p:sp>
      <p:sp>
        <p:nvSpPr>
          <p:cNvPr id="14343" name="Rectangle 1031"/>
          <p:cNvSpPr>
            <a:spLocks noChangeArrowheads="1"/>
          </p:cNvSpPr>
          <p:nvPr/>
        </p:nvSpPr>
        <p:spPr bwMode="auto">
          <a:xfrm>
            <a:off x="457200" y="990600"/>
            <a:ext cx="5266928" cy="6340197"/>
          </a:xfrm>
          <a:prstGeom prst="rect">
            <a:avLst/>
          </a:prstGeom>
          <a:noFill/>
          <a:ln w="47625" cap="rnd" algn="ctr">
            <a:solidFill>
              <a:schemeClr val="bg2"/>
            </a:solidFill>
            <a:prstDash val="sysDot"/>
            <a:miter lim="800000"/>
            <a:headEnd/>
            <a:tailEnd/>
          </a:ln>
          <a:effectLst/>
        </p:spPr>
        <p:txBody>
          <a:bodyPr wrap="square" lIns="0" tIns="0" rIns="0" bIns="0">
            <a:spAutoFit/>
          </a:bodyPr>
          <a:lstStyle/>
          <a:p>
            <a:pPr eaLnBrk="0" hangingPunct="0"/>
            <a:r>
              <a:rPr lang="es-CO" sz="2000" b="1" dirty="0">
                <a:solidFill>
                  <a:srgbClr val="000066"/>
                </a:solidFill>
                <a:latin typeface="Arial" charset="0"/>
                <a:cs typeface="Arial" charset="0"/>
              </a:rPr>
              <a:t>Objetivo: </a:t>
            </a:r>
          </a:p>
          <a:p>
            <a:pPr eaLnBrk="0" hangingPunct="0"/>
            <a:r>
              <a:rPr lang="es-CO" sz="2000" dirty="0">
                <a:solidFill>
                  <a:srgbClr val="000066"/>
                </a:solidFill>
                <a:latin typeface="Arial" charset="0"/>
                <a:cs typeface="Arial" charset="0"/>
              </a:rPr>
              <a:t>Lograr una base rigurosa y confiable para </a:t>
            </a:r>
            <a:r>
              <a:rPr lang="es-CO" sz="2000" dirty="0">
                <a:solidFill>
                  <a:srgbClr val="00B050"/>
                </a:solidFill>
                <a:latin typeface="Arial" charset="0"/>
                <a:cs typeface="Arial" charset="0"/>
              </a:rPr>
              <a:t>la toma de decisiones y la planificación</a:t>
            </a:r>
            <a:r>
              <a:rPr lang="es-CO" sz="2000" dirty="0">
                <a:solidFill>
                  <a:srgbClr val="000066"/>
                </a:solidFill>
                <a:latin typeface="Arial" charset="0"/>
                <a:cs typeface="Arial" charset="0"/>
              </a:rPr>
              <a:t>.</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Mejor </a:t>
            </a:r>
            <a:r>
              <a:rPr lang="es-CO" sz="2000" dirty="0">
                <a:solidFill>
                  <a:schemeClr val="accent2">
                    <a:lumMod val="75000"/>
                  </a:schemeClr>
                </a:solidFill>
                <a:latin typeface="Arial" charset="0"/>
                <a:cs typeface="Arial" charset="0"/>
              </a:rPr>
              <a:t>identificación de oportunidades y amenazas</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Ganar </a:t>
            </a:r>
            <a:r>
              <a:rPr lang="es-CO" sz="2000" dirty="0">
                <a:solidFill>
                  <a:schemeClr val="accent6">
                    <a:lumMod val="75000"/>
                  </a:schemeClr>
                </a:solidFill>
                <a:latin typeface="Arial" charset="0"/>
                <a:cs typeface="Arial" charset="0"/>
              </a:rPr>
              <a:t>valor a partir de la incertidumbre y la variabilidad.</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Gestión </a:t>
            </a:r>
            <a:r>
              <a:rPr lang="es-CO" sz="2000" dirty="0">
                <a:solidFill>
                  <a:srgbClr val="FF0000"/>
                </a:solidFill>
                <a:latin typeface="Arial" charset="0"/>
                <a:cs typeface="Arial" charset="0"/>
              </a:rPr>
              <a:t>proactiva</a:t>
            </a:r>
            <a:r>
              <a:rPr lang="es-CO" sz="2000" dirty="0">
                <a:solidFill>
                  <a:srgbClr val="000066"/>
                </a:solidFill>
                <a:latin typeface="Arial" charset="0"/>
                <a:cs typeface="Arial" charset="0"/>
              </a:rPr>
              <a:t> y no reactiva</a:t>
            </a:r>
          </a:p>
          <a:p>
            <a:pPr eaLnBrk="0" hangingPunct="0"/>
            <a:endParaRPr lang="es-CO" sz="2000" dirty="0">
              <a:solidFill>
                <a:srgbClr val="000066"/>
              </a:solidFill>
              <a:latin typeface="Arial" charset="0"/>
              <a:cs typeface="Arial" charset="0"/>
            </a:endParaRPr>
          </a:p>
          <a:p>
            <a:pPr eaLnBrk="0" hangingPunct="0"/>
            <a:r>
              <a:rPr lang="es-CO" sz="2000" dirty="0">
                <a:solidFill>
                  <a:srgbClr val="FF0000"/>
                </a:solidFill>
                <a:latin typeface="Arial" charset="0"/>
                <a:cs typeface="Arial" charset="0"/>
              </a:rPr>
              <a:t>Eficiencia</a:t>
            </a:r>
            <a:r>
              <a:rPr lang="es-CO" sz="2000" dirty="0">
                <a:solidFill>
                  <a:srgbClr val="000066"/>
                </a:solidFill>
                <a:latin typeface="Arial" charset="0"/>
                <a:cs typeface="Arial" charset="0"/>
              </a:rPr>
              <a:t> en la asignación y uso de los </a:t>
            </a:r>
            <a:r>
              <a:rPr lang="es-CO" sz="2000" dirty="0">
                <a:solidFill>
                  <a:srgbClr val="FF0000"/>
                </a:solidFill>
                <a:latin typeface="Arial" charset="0"/>
                <a:cs typeface="Arial" charset="0"/>
              </a:rPr>
              <a:t>recursos</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Mejorar la gestión de incidentes, </a:t>
            </a:r>
            <a:r>
              <a:rPr lang="es-CO" sz="2000" dirty="0">
                <a:solidFill>
                  <a:srgbClr val="7030A0"/>
                </a:solidFill>
                <a:latin typeface="Arial" charset="0"/>
                <a:cs typeface="Arial" charset="0"/>
              </a:rPr>
              <a:t>reducción en las pérdidas y el costo del riesgo </a:t>
            </a:r>
            <a:r>
              <a:rPr lang="es-CO" sz="2000" dirty="0">
                <a:solidFill>
                  <a:srgbClr val="000066"/>
                </a:solidFill>
                <a:latin typeface="Arial" charset="0"/>
                <a:cs typeface="Arial" charset="0"/>
              </a:rPr>
              <a:t>(incluyendo primas de seguros) </a:t>
            </a:r>
          </a:p>
          <a:p>
            <a:pPr eaLnBrk="0" hangingPunct="0"/>
            <a:endParaRPr lang="es-CO" sz="2000" b="1" dirty="0">
              <a:solidFill>
                <a:srgbClr val="000066"/>
              </a:solidFill>
              <a:latin typeface="Arial" charset="0"/>
              <a:cs typeface="Arial" charset="0"/>
            </a:endParaRPr>
          </a:p>
          <a:p>
            <a:pPr algn="r" eaLnBrk="0" hangingPunct="0">
              <a:lnSpc>
                <a:spcPct val="160000"/>
              </a:lnSpc>
            </a:pPr>
            <a:r>
              <a:rPr lang="es-CO" sz="2000" b="1" dirty="0">
                <a:solidFill>
                  <a:srgbClr val="000066"/>
                </a:solidFill>
                <a:latin typeface="Arial" charset="0"/>
                <a:cs typeface="Arial" charset="0"/>
              </a:rPr>
              <a:t>					</a:t>
            </a:r>
            <a:endParaRPr lang="en-US" sz="1400" dirty="0">
              <a:solidFill>
                <a:srgbClr val="000066"/>
              </a:solidFill>
              <a:latin typeface="Arial" charset="0"/>
              <a:cs typeface="Arial" charset="0"/>
            </a:endParaRPr>
          </a:p>
        </p:txBody>
      </p:sp>
      <p:sp>
        <p:nvSpPr>
          <p:cNvPr id="2" name="1 Marcador de pie de página"/>
          <p:cNvSpPr>
            <a:spLocks noGrp="1"/>
          </p:cNvSpPr>
          <p:nvPr>
            <p:ph type="ftr" sz="quarter" idx="11"/>
          </p:nvPr>
        </p:nvSpPr>
        <p:spPr/>
        <p:txBody>
          <a:bodyPr/>
          <a:lstStyle/>
          <a:p>
            <a:r>
              <a:rPr lang="es-CO"/>
              <a:t>SANDRA ISABEL ANGULO ESPINOSA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3711" y="3499076"/>
            <a:ext cx="4540169" cy="2424774"/>
          </a:xfrm>
        </p:spPr>
        <p:txBody>
          <a:bodyPr vert="horz" lIns="91440" tIns="45720" rIns="91440" bIns="45720" rtlCol="0" anchor="ctr">
            <a:normAutofit/>
          </a:bodyPr>
          <a:lstStyle/>
          <a:p>
            <a:pPr algn="l" defTabSz="914400">
              <a:lnSpc>
                <a:spcPct val="90000"/>
              </a:lnSpc>
            </a:pPr>
            <a:r>
              <a:rPr lang="en-US" b="1" kern="1200">
                <a:solidFill>
                  <a:srgbClr val="FFFFFF"/>
                </a:solidFill>
                <a:latin typeface="+mj-lt"/>
                <a:ea typeface="+mj-ea"/>
                <a:cs typeface="+mj-cs"/>
              </a:rPr>
              <a:t>Principales Riesgos Laborales</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7149" y="548"/>
            <a:ext cx="3262314"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0319" y="1421356"/>
            <a:ext cx="340368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546" y="0"/>
            <a:ext cx="301752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161370" y="356187"/>
            <a:ext cx="2158807" cy="1792281"/>
          </a:xfrm>
        </p:spPr>
        <p:txBody>
          <a:bodyPr vert="horz" lIns="91440" tIns="45720" rIns="91440" bIns="45720" rtlCol="0" anchor="ctr">
            <a:normAutofit/>
          </a:bodyPr>
          <a:lstStyle/>
          <a:p>
            <a:pPr marL="0" indent="0" defTabSz="914400">
              <a:lnSpc>
                <a:spcPct val="90000"/>
              </a:lnSpc>
              <a:buNone/>
            </a:pPr>
            <a:r>
              <a:rPr lang="en-US" sz="1700" dirty="0"/>
              <a:t>• </a:t>
            </a:r>
            <a:r>
              <a:rPr lang="en-US" sz="1700" dirty="0" err="1"/>
              <a:t>Físicos</a:t>
            </a:r>
            <a:endParaRPr lang="en-US" sz="1700" dirty="0"/>
          </a:p>
          <a:p>
            <a:pPr marL="0" indent="0" defTabSz="914400">
              <a:lnSpc>
                <a:spcPct val="90000"/>
              </a:lnSpc>
              <a:buNone/>
            </a:pPr>
            <a:r>
              <a:rPr lang="en-US" sz="1700" dirty="0"/>
              <a:t>• </a:t>
            </a:r>
            <a:r>
              <a:rPr lang="en-US" sz="1700" dirty="0" err="1"/>
              <a:t>Químicos</a:t>
            </a:r>
            <a:endParaRPr lang="en-US" sz="1700" dirty="0"/>
          </a:p>
          <a:p>
            <a:pPr marL="0" indent="0" defTabSz="914400">
              <a:lnSpc>
                <a:spcPct val="90000"/>
              </a:lnSpc>
              <a:buNone/>
            </a:pPr>
            <a:r>
              <a:rPr lang="en-US" sz="1700" dirty="0"/>
              <a:t>• </a:t>
            </a:r>
            <a:r>
              <a:rPr lang="en-US" sz="1700" dirty="0" err="1"/>
              <a:t>Biológicos</a:t>
            </a:r>
            <a:endParaRPr lang="en-US" sz="1700" dirty="0"/>
          </a:p>
          <a:p>
            <a:pPr marL="0" indent="0" defTabSz="914400">
              <a:lnSpc>
                <a:spcPct val="90000"/>
              </a:lnSpc>
              <a:buNone/>
            </a:pPr>
            <a:r>
              <a:rPr lang="en-US" sz="1700" dirty="0"/>
              <a:t>• </a:t>
            </a:r>
            <a:r>
              <a:rPr lang="en-US" sz="1700" dirty="0" err="1"/>
              <a:t>Ergonómicos</a:t>
            </a:r>
            <a:endParaRPr lang="en-US" sz="1700" dirty="0"/>
          </a:p>
          <a:p>
            <a:pPr marL="0" indent="0" defTabSz="914400">
              <a:lnSpc>
                <a:spcPct val="90000"/>
              </a:lnSpc>
              <a:buNone/>
            </a:pPr>
            <a:r>
              <a:rPr lang="en-US" sz="1700" dirty="0"/>
              <a:t>• </a:t>
            </a:r>
            <a:r>
              <a:rPr lang="en-US" sz="1700" dirty="0" err="1"/>
              <a:t>Psicosociales</a:t>
            </a:r>
            <a:endParaRPr lang="en-US" sz="1700" dirty="0"/>
          </a:p>
          <a:p>
            <a:pPr marL="0" indent="0" defTabSz="914400">
              <a:lnSpc>
                <a:spcPct val="90000"/>
              </a:lnSpc>
              <a:buNone/>
            </a:pPr>
            <a:r>
              <a:rPr lang="en-US" sz="1700" dirty="0"/>
              <a:t>• </a:t>
            </a:r>
            <a:r>
              <a:rPr lang="en-US" sz="1700" dirty="0" err="1"/>
              <a:t>Mecánicos</a:t>
            </a:r>
            <a:endParaRPr lang="en-US"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2672" y="1584494"/>
            <a:ext cx="3281329"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289604" y="3143438"/>
            <a:ext cx="2605966" cy="278041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defRPr sz="2000" b="1">
                <a:solidFill>
                  <a:srgbClr val="CC0066"/>
                </a:solidFill>
              </a:defRPr>
            </a:pPr>
            <a:r>
              <a:rPr lang="en-US" sz="1700"/>
              <a:t>Cuidarte es cuidarnos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066800" y="1828800"/>
            <a:ext cx="7391400" cy="519113"/>
          </a:xfrm>
          <a:prstGeom prst="rect">
            <a:avLst/>
          </a:prstGeom>
          <a:noFill/>
          <a:ln w="9525">
            <a:noFill/>
            <a:miter lim="800000"/>
            <a:headEnd/>
            <a:tailEnd/>
          </a:ln>
          <a:effectLst/>
        </p:spPr>
        <p:txBody>
          <a:bodyPr>
            <a:spAutoFit/>
          </a:bodyPr>
          <a:lstStyle/>
          <a:p>
            <a:pPr algn="ctr">
              <a:spcBef>
                <a:spcPct val="50000"/>
              </a:spcBef>
            </a:pPr>
            <a:endParaRPr lang="es-CO" sz="2800" b="1">
              <a:solidFill>
                <a:srgbClr val="CC0066"/>
              </a:solidFill>
              <a:effectLst>
                <a:outerShdw blurRad="38100" dist="38100" dir="2700000" algn="tl">
                  <a:srgbClr val="C0C0C0"/>
                </a:outerShdw>
              </a:effectLst>
              <a:latin typeface="Calibri" pitchFamily="34" charset="0"/>
            </a:endParaRPr>
          </a:p>
        </p:txBody>
      </p:sp>
      <p:sp>
        <p:nvSpPr>
          <p:cNvPr id="14339" name="Rectangle 1027"/>
          <p:cNvSpPr>
            <a:spLocks noChangeArrowheads="1"/>
          </p:cNvSpPr>
          <p:nvPr/>
        </p:nvSpPr>
        <p:spPr bwMode="auto">
          <a:xfrm>
            <a:off x="457200" y="152400"/>
            <a:ext cx="8229600" cy="633413"/>
          </a:xfrm>
          <a:prstGeom prst="rect">
            <a:avLst/>
          </a:prstGeom>
          <a:noFill/>
          <a:ln w="9525">
            <a:noFill/>
            <a:miter lim="800000"/>
            <a:headEnd/>
            <a:tailEnd/>
          </a:ln>
          <a:effectLst/>
        </p:spPr>
        <p:txBody>
          <a:bodyPr anchor="ctr"/>
          <a:lstStyle/>
          <a:p>
            <a:pPr algn="ctr"/>
            <a:endParaRPr lang="es-CO" sz="3200" b="1">
              <a:solidFill>
                <a:srgbClr val="000099"/>
              </a:solidFill>
              <a:latin typeface="Calibri" pitchFamily="34" charset="0"/>
            </a:endParaRPr>
          </a:p>
        </p:txBody>
      </p:sp>
      <p:sp>
        <p:nvSpPr>
          <p:cNvPr id="14342" name="Rectangle 1030"/>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r>
              <a:rPr lang="es-CO" sz="3600" b="1" dirty="0">
                <a:solidFill>
                  <a:srgbClr val="000099"/>
                </a:solidFill>
                <a:latin typeface="Calibri" pitchFamily="34" charset="0"/>
              </a:rPr>
              <a:t>Alcance y aplicación</a:t>
            </a:r>
          </a:p>
        </p:txBody>
      </p:sp>
      <p:sp>
        <p:nvSpPr>
          <p:cNvPr id="14343" name="Rectangle 1031"/>
          <p:cNvSpPr>
            <a:spLocks noChangeArrowheads="1"/>
          </p:cNvSpPr>
          <p:nvPr/>
        </p:nvSpPr>
        <p:spPr bwMode="auto">
          <a:xfrm>
            <a:off x="742382" y="1690350"/>
            <a:ext cx="3757610" cy="3754874"/>
          </a:xfrm>
          <a:prstGeom prst="rect">
            <a:avLst/>
          </a:prstGeom>
          <a:noFill/>
          <a:ln w="47625" cap="rnd" algn="ctr">
            <a:solidFill>
              <a:schemeClr val="bg2"/>
            </a:solidFill>
            <a:prstDash val="sysDot"/>
            <a:miter lim="800000"/>
            <a:headEnd/>
            <a:tailEnd/>
          </a:ln>
          <a:effectLst/>
        </p:spPr>
        <p:txBody>
          <a:bodyPr wrap="square" lIns="0" tIns="0" rIns="0" bIns="0">
            <a:spAutoFit/>
          </a:bodyPr>
          <a:lstStyle/>
          <a:p>
            <a:pPr eaLnBrk="0" hangingPunct="0"/>
            <a:r>
              <a:rPr lang="es-CO" sz="2000" b="1" dirty="0">
                <a:solidFill>
                  <a:srgbClr val="000066"/>
                </a:solidFill>
                <a:latin typeface="Arial" charset="0"/>
                <a:cs typeface="Arial" charset="0"/>
              </a:rPr>
              <a:t>Objetivo: </a:t>
            </a:r>
          </a:p>
          <a:p>
            <a:pPr eaLnBrk="0" hangingPunct="0"/>
            <a:endParaRPr lang="es-CO" sz="2000" b="1"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Mejorar la confianza de las partes involucradas</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Mejorar la conformidad de la legislación pertinente </a:t>
            </a:r>
          </a:p>
          <a:p>
            <a:pPr eaLnBrk="0" hangingPunct="0"/>
            <a:endParaRPr lang="es-CO" sz="2000" dirty="0">
              <a:solidFill>
                <a:srgbClr val="000066"/>
              </a:solidFill>
              <a:latin typeface="Arial" charset="0"/>
              <a:cs typeface="Arial" charset="0"/>
            </a:endParaRPr>
          </a:p>
          <a:p>
            <a:pPr eaLnBrk="0" hangingPunct="0"/>
            <a:r>
              <a:rPr lang="es-CO" sz="2000" dirty="0">
                <a:solidFill>
                  <a:srgbClr val="000066"/>
                </a:solidFill>
                <a:latin typeface="Arial" charset="0"/>
                <a:cs typeface="Arial" charset="0"/>
              </a:rPr>
              <a:t>Mejorar la dirección corporativa</a:t>
            </a:r>
            <a:r>
              <a:rPr lang="es-CO" sz="2000" b="1" dirty="0">
                <a:solidFill>
                  <a:srgbClr val="000066"/>
                </a:solidFill>
                <a:latin typeface="Arial" charset="0"/>
                <a:cs typeface="Arial" charset="0"/>
              </a:rPr>
              <a:t>. </a:t>
            </a:r>
          </a:p>
          <a:p>
            <a:pPr algn="r" eaLnBrk="0" hangingPunct="0">
              <a:lnSpc>
                <a:spcPct val="160000"/>
              </a:lnSpc>
            </a:pPr>
            <a:r>
              <a:rPr lang="es-CO" sz="2000" b="1" dirty="0">
                <a:solidFill>
                  <a:srgbClr val="000066"/>
                </a:solidFill>
                <a:latin typeface="Arial" charset="0"/>
                <a:cs typeface="Arial" charset="0"/>
              </a:rPr>
              <a:t>					</a:t>
            </a:r>
            <a:endParaRPr lang="en-US" sz="1400" dirty="0">
              <a:solidFill>
                <a:srgbClr val="000066"/>
              </a:solidFill>
              <a:latin typeface="Arial" charset="0"/>
              <a:cs typeface="Arial" charset="0"/>
            </a:endParaRPr>
          </a:p>
        </p:txBody>
      </p:sp>
      <p:pic>
        <p:nvPicPr>
          <p:cNvPr id="7" name="myimage" descr="Improving Home Energy Performance">
            <a:hlinkClick r:id="rId2"/>
          </p:cNvPr>
          <p:cNvPicPr/>
          <p:nvPr/>
        </p:nvPicPr>
        <p:blipFill>
          <a:blip r:embed="rId3" cstate="print"/>
          <a:srcRect/>
          <a:stretch>
            <a:fillRect/>
          </a:stretch>
        </p:blipFill>
        <p:spPr bwMode="auto">
          <a:xfrm>
            <a:off x="5357818" y="928670"/>
            <a:ext cx="3286148" cy="5143536"/>
          </a:xfrm>
          <a:prstGeom prst="rect">
            <a:avLst/>
          </a:prstGeom>
          <a:noFill/>
          <a:ln w="9525">
            <a:noFill/>
            <a:miter lim="800000"/>
            <a:headEnd/>
            <a:tailEnd/>
          </a:ln>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526" y="5517234"/>
            <a:ext cx="3324931" cy="11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083974" y="4592325"/>
            <a:ext cx="4459934" cy="1514185"/>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3200" b="1" i="1">
                <a:solidFill>
                  <a:schemeClr val="tx2"/>
                </a:solidFill>
                <a:effectLst>
                  <a:outerShdw blurRad="38100" dist="38100" dir="2700000" algn="tl">
                    <a:srgbClr val="000000">
                      <a:alpha val="43137"/>
                    </a:srgbClr>
                  </a:outerShdw>
                </a:effectLst>
                <a:latin typeface="+mj-lt"/>
                <a:ea typeface="+mj-ea"/>
                <a:cs typeface="+mj-cs"/>
              </a:rPr>
              <a:t>TÉRMINOS RELACIONADOS CON EL RIESGO</a:t>
            </a:r>
          </a:p>
        </p:txBody>
      </p:sp>
      <p:grpSp>
        <p:nvGrpSpPr>
          <p:cNvPr id="17" name="Group 16">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074" y="0"/>
            <a:ext cx="2807697" cy="3921836"/>
            <a:chOff x="8310716" y="0"/>
            <a:chExt cx="3878237" cy="4062888"/>
          </a:xfrm>
        </p:grpSpPr>
        <p:sp>
          <p:nvSpPr>
            <p:cNvPr id="18" name="Freeform: Shape 17">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4" descr="Flowers Stock Images - Image: 492998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385" y="672263"/>
            <a:ext cx="3681847" cy="2448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385" y="4010602"/>
            <a:ext cx="3681847" cy="1380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57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8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4885341" y="365125"/>
            <a:ext cx="363000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latin typeface="+mj-lt"/>
                <a:ea typeface="+mj-ea"/>
                <a:cs typeface="+mj-cs"/>
              </a:rPr>
              <a:t>DEFINICIONES </a:t>
            </a:r>
          </a:p>
          <a:p>
            <a:pPr defTabSz="914400">
              <a:lnSpc>
                <a:spcPct val="90000"/>
              </a:lnSpc>
              <a:spcBef>
                <a:spcPct val="0"/>
              </a:spcBef>
              <a:spcAft>
                <a:spcPts val="600"/>
              </a:spcAft>
            </a:pPr>
            <a:endParaRPr lang="en-US" sz="4400" b="1">
              <a:latin typeface="+mj-lt"/>
              <a:ea typeface="+mj-ea"/>
              <a:cs typeface="+mj-cs"/>
            </a:endParaRPr>
          </a:p>
        </p:txBody>
      </p:sp>
      <p:pic>
        <p:nvPicPr>
          <p:cNvPr id="6" name="Picture 14" descr="Happy Pig Stock Photo - Image: 4906910"/>
          <p:cNvPicPr>
            <a:picLocks noChangeAspect="1" noChangeArrowheads="1"/>
          </p:cNvPicPr>
          <p:nvPr/>
        </p:nvPicPr>
        <p:blipFill>
          <a:blip r:embed="rId3">
            <a:extLst>
              <a:ext uri="{28A0092B-C50C-407E-A947-70E740481C1C}">
                <a14:useLocalDpi xmlns:a14="http://schemas.microsoft.com/office/drawing/2010/main" val="0"/>
              </a:ext>
            </a:extLst>
          </a:blip>
          <a:srcRect l="22084" r="28417"/>
          <a:stretch>
            <a:fillRect/>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4885341" y="1554480"/>
            <a:ext cx="3630007" cy="4622483"/>
          </a:xfrm>
          <a:prstGeom prst="rect">
            <a:avLst/>
          </a:prstGeom>
        </p:spPr>
        <p:txBody>
          <a:bodyPr vert="horz" lIns="91440" tIns="45720" rIns="91440" bIns="45720" rtlCol="0">
            <a:noAutofit/>
          </a:bodyPr>
          <a:lstStyle/>
          <a:p>
            <a:pPr indent="-228600" defTabSz="914400">
              <a:lnSpc>
                <a:spcPct val="90000"/>
              </a:lnSpc>
              <a:spcBef>
                <a:spcPct val="50000"/>
              </a:spcBef>
              <a:buFont typeface="Arial" panose="020B0604020202020204" pitchFamily="34" charset="0"/>
              <a:buChar char="•"/>
            </a:pPr>
            <a:r>
              <a:rPr lang="en-US" sz="1600" b="1" dirty="0">
                <a:solidFill>
                  <a:srgbClr val="7030A0"/>
                </a:solidFill>
              </a:rPr>
              <a:t>RIESGO</a:t>
            </a:r>
            <a:r>
              <a:rPr lang="en-US" sz="1600" b="1" dirty="0"/>
              <a:t>:</a:t>
            </a:r>
            <a:r>
              <a:rPr lang="en-US" sz="1600" dirty="0"/>
              <a:t> </a:t>
            </a:r>
            <a:r>
              <a:rPr lang="en-US" sz="1600" b="1" dirty="0" err="1"/>
              <a:t>Efecto</a:t>
            </a:r>
            <a:r>
              <a:rPr lang="en-US" sz="1600" dirty="0"/>
              <a:t> de la </a:t>
            </a:r>
            <a:r>
              <a:rPr lang="en-US" sz="1600" dirty="0" err="1"/>
              <a:t>incertidumbre</a:t>
            </a:r>
            <a:r>
              <a:rPr lang="en-US" sz="1600" dirty="0"/>
              <a:t> </a:t>
            </a:r>
            <a:r>
              <a:rPr lang="en-US" sz="1600" dirty="0" err="1"/>
              <a:t>sobre</a:t>
            </a:r>
            <a:r>
              <a:rPr lang="en-US" sz="1600" dirty="0"/>
              <a:t> </a:t>
            </a:r>
            <a:r>
              <a:rPr lang="en-US" sz="1600" dirty="0" err="1"/>
              <a:t>los</a:t>
            </a:r>
            <a:r>
              <a:rPr lang="en-US" sz="1600" dirty="0"/>
              <a:t> </a:t>
            </a:r>
            <a:r>
              <a:rPr lang="en-US" sz="1600" b="1" dirty="0" err="1"/>
              <a:t>objetivos</a:t>
            </a:r>
            <a:r>
              <a:rPr lang="en-US" sz="1600" dirty="0"/>
              <a:t>. </a:t>
            </a:r>
          </a:p>
          <a:p>
            <a:pPr indent="-228600" defTabSz="914400">
              <a:lnSpc>
                <a:spcPct val="90000"/>
              </a:lnSpc>
              <a:spcBef>
                <a:spcPct val="50000"/>
              </a:spcBef>
              <a:buFont typeface="Arial" panose="020B0604020202020204" pitchFamily="34" charset="0"/>
              <a:buChar char="•"/>
            </a:pPr>
            <a:r>
              <a:rPr lang="en-US" sz="1600" dirty="0"/>
              <a:t>Con </a:t>
            </a:r>
            <a:r>
              <a:rPr lang="en-US" sz="1600" dirty="0" err="1"/>
              <a:t>frecuencia</a:t>
            </a:r>
            <a:r>
              <a:rPr lang="en-US" sz="1600" dirty="0"/>
              <a:t>, </a:t>
            </a:r>
            <a:r>
              <a:rPr lang="en-US" sz="1600" dirty="0" err="1"/>
              <a:t>el</a:t>
            </a:r>
            <a:r>
              <a:rPr lang="en-US" sz="1600" dirty="0"/>
              <a:t> </a:t>
            </a:r>
            <a:r>
              <a:rPr lang="en-US" sz="1600" dirty="0" err="1"/>
              <a:t>riesgo</a:t>
            </a:r>
            <a:r>
              <a:rPr lang="en-US" sz="1600" dirty="0"/>
              <a:t> se </a:t>
            </a:r>
            <a:r>
              <a:rPr lang="en-US" sz="1600" b="1" dirty="0" err="1"/>
              <a:t>expresa</a:t>
            </a:r>
            <a:r>
              <a:rPr lang="en-US" sz="1600" b="1" dirty="0"/>
              <a:t> </a:t>
            </a:r>
            <a:r>
              <a:rPr lang="en-US" sz="1600" b="1" dirty="0" err="1"/>
              <a:t>en</a:t>
            </a:r>
            <a:r>
              <a:rPr lang="en-US" sz="1600" b="1" dirty="0"/>
              <a:t> </a:t>
            </a:r>
            <a:r>
              <a:rPr lang="en-US" sz="1600" b="1" dirty="0" err="1"/>
              <a:t>términos</a:t>
            </a:r>
            <a:r>
              <a:rPr lang="en-US" sz="1600" b="1" dirty="0"/>
              <a:t> de </a:t>
            </a:r>
            <a:r>
              <a:rPr lang="en-US" sz="1600" b="1" dirty="0" err="1"/>
              <a:t>una</a:t>
            </a:r>
            <a:r>
              <a:rPr lang="en-US" sz="1600" b="1" dirty="0"/>
              <a:t> </a:t>
            </a:r>
            <a:r>
              <a:rPr lang="en-US" sz="1600" b="1" dirty="0" err="1"/>
              <a:t>combinación</a:t>
            </a:r>
            <a:r>
              <a:rPr lang="en-US" sz="1600" b="1" dirty="0"/>
              <a:t> de las </a:t>
            </a:r>
            <a:r>
              <a:rPr lang="en-US" sz="1600" b="1" dirty="0" err="1"/>
              <a:t>consecuencias</a:t>
            </a:r>
            <a:r>
              <a:rPr lang="en-US" sz="1600" b="1" dirty="0"/>
              <a:t> de un </a:t>
            </a:r>
            <a:r>
              <a:rPr lang="en-US" sz="1600" b="1" dirty="0" err="1"/>
              <a:t>evento</a:t>
            </a:r>
            <a:r>
              <a:rPr lang="en-US" sz="1600" b="1" dirty="0"/>
              <a:t> </a:t>
            </a:r>
            <a:r>
              <a:rPr lang="en-US" sz="1600" dirty="0"/>
              <a:t>(</a:t>
            </a:r>
            <a:r>
              <a:rPr lang="en-US" sz="1600" dirty="0" err="1"/>
              <a:t>incluyendo</a:t>
            </a:r>
            <a:r>
              <a:rPr lang="en-US" sz="1600" dirty="0"/>
              <a:t> </a:t>
            </a:r>
            <a:r>
              <a:rPr lang="en-US" sz="1600" dirty="0" err="1"/>
              <a:t>los</a:t>
            </a:r>
            <a:r>
              <a:rPr lang="en-US" sz="1600" dirty="0"/>
              <a:t> </a:t>
            </a:r>
            <a:r>
              <a:rPr lang="en-US" sz="1600" dirty="0" err="1"/>
              <a:t>cambios</a:t>
            </a:r>
            <a:r>
              <a:rPr lang="en-US" sz="1600" dirty="0"/>
              <a:t> </a:t>
            </a:r>
            <a:r>
              <a:rPr lang="en-US" sz="1600" dirty="0" err="1"/>
              <a:t>en</a:t>
            </a:r>
            <a:r>
              <a:rPr lang="en-US" sz="1600" dirty="0"/>
              <a:t> las </a:t>
            </a:r>
            <a:r>
              <a:rPr lang="en-US" sz="1600" dirty="0" err="1"/>
              <a:t>circunstancias</a:t>
            </a:r>
            <a:r>
              <a:rPr lang="en-US" sz="1600" dirty="0"/>
              <a:t>) y </a:t>
            </a:r>
            <a:r>
              <a:rPr lang="en-US" sz="1600" dirty="0" err="1"/>
              <a:t>en</a:t>
            </a:r>
            <a:r>
              <a:rPr lang="en-US" sz="1600" dirty="0"/>
              <a:t> </a:t>
            </a:r>
            <a:r>
              <a:rPr lang="en-US" sz="1600" b="1" dirty="0"/>
              <a:t>la </a:t>
            </a:r>
            <a:r>
              <a:rPr lang="en-US" sz="1600" b="1" dirty="0" err="1"/>
              <a:t>posibilidad</a:t>
            </a:r>
            <a:r>
              <a:rPr lang="en-US" sz="1600" b="1" dirty="0"/>
              <a:t> de que </a:t>
            </a:r>
            <a:r>
              <a:rPr lang="en-US" sz="1600" b="1" dirty="0" err="1"/>
              <a:t>suceda</a:t>
            </a:r>
            <a:r>
              <a:rPr lang="en-US" sz="1600" dirty="0"/>
              <a:t>.</a:t>
            </a:r>
          </a:p>
          <a:p>
            <a:pPr indent="-228600" defTabSz="914400">
              <a:lnSpc>
                <a:spcPct val="90000"/>
              </a:lnSpc>
              <a:spcBef>
                <a:spcPct val="50000"/>
              </a:spcBef>
              <a:buFont typeface="Arial" panose="020B0604020202020204" pitchFamily="34" charset="0"/>
              <a:buChar char="•"/>
            </a:pPr>
            <a:r>
              <a:rPr lang="en-US" sz="1600" dirty="0">
                <a:solidFill>
                  <a:schemeClr val="accent2">
                    <a:lumMod val="75000"/>
                  </a:schemeClr>
                </a:solidFill>
              </a:rPr>
              <a:t>Un </a:t>
            </a:r>
            <a:r>
              <a:rPr lang="en-US" sz="1600" b="1" dirty="0" err="1">
                <a:solidFill>
                  <a:schemeClr val="accent2">
                    <a:lumMod val="75000"/>
                  </a:schemeClr>
                </a:solidFill>
              </a:rPr>
              <a:t>efecto</a:t>
            </a:r>
            <a:r>
              <a:rPr lang="en-US" sz="1600" dirty="0">
                <a:solidFill>
                  <a:schemeClr val="accent2">
                    <a:lumMod val="75000"/>
                  </a:schemeClr>
                </a:solidFill>
              </a:rPr>
              <a:t> </a:t>
            </a:r>
            <a:r>
              <a:rPr lang="en-US" sz="1600" dirty="0"/>
              <a:t>es </a:t>
            </a:r>
            <a:r>
              <a:rPr lang="en-US" sz="1600" dirty="0" err="1"/>
              <a:t>una</a:t>
            </a:r>
            <a:r>
              <a:rPr lang="en-US" sz="1600" dirty="0"/>
              <a:t> </a:t>
            </a:r>
            <a:r>
              <a:rPr lang="en-US" sz="1600" dirty="0" err="1"/>
              <a:t>desviación</a:t>
            </a:r>
            <a:r>
              <a:rPr lang="en-US" sz="1600" dirty="0"/>
              <a:t> de </a:t>
            </a:r>
            <a:r>
              <a:rPr lang="en-US" sz="1600" dirty="0" err="1"/>
              <a:t>aquello</a:t>
            </a:r>
            <a:r>
              <a:rPr lang="en-US" sz="1600" dirty="0"/>
              <a:t> que se </a:t>
            </a:r>
            <a:r>
              <a:rPr lang="en-US" sz="1600" dirty="0" err="1"/>
              <a:t>espera</a:t>
            </a:r>
            <a:r>
              <a:rPr lang="en-US" sz="1600" dirty="0"/>
              <a:t> sea </a:t>
            </a:r>
            <a:r>
              <a:rPr lang="en-US" sz="1600" dirty="0" err="1"/>
              <a:t>positivo</a:t>
            </a:r>
            <a:r>
              <a:rPr lang="en-US" sz="1600" dirty="0"/>
              <a:t>, </a:t>
            </a:r>
            <a:r>
              <a:rPr lang="en-US" sz="1600" dirty="0" err="1"/>
              <a:t>negativo</a:t>
            </a:r>
            <a:r>
              <a:rPr lang="en-US" sz="1600" dirty="0"/>
              <a:t> o ambos</a:t>
            </a:r>
          </a:p>
          <a:p>
            <a:pPr indent="-228600" defTabSz="914400">
              <a:lnSpc>
                <a:spcPct val="90000"/>
              </a:lnSpc>
              <a:spcBef>
                <a:spcPct val="50000"/>
              </a:spcBef>
              <a:buFont typeface="Arial" panose="020B0604020202020204" pitchFamily="34" charset="0"/>
              <a:buChar char="•"/>
            </a:pPr>
            <a:r>
              <a:rPr lang="en-US" sz="1600" dirty="0" err="1">
                <a:effectLst>
                  <a:outerShdw blurRad="38100" dist="38100" dir="2700000" algn="tl">
                    <a:srgbClr val="000000">
                      <a:alpha val="43137"/>
                    </a:srgbClr>
                  </a:outerShdw>
                </a:effectLst>
              </a:rPr>
              <a:t>Ej</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Acciones</a:t>
            </a:r>
            <a:r>
              <a:rPr lang="en-US" sz="1600" dirty="0"/>
              <a:t>. </a:t>
            </a:r>
            <a:r>
              <a:rPr lang="en-US" sz="1600" dirty="0" err="1"/>
              <a:t>Compra</a:t>
            </a:r>
            <a:r>
              <a:rPr lang="en-US" sz="1600" dirty="0"/>
              <a:t> = Gane $ </a:t>
            </a:r>
            <a:r>
              <a:rPr lang="en-US" sz="1600" dirty="0" err="1"/>
              <a:t>pero</a:t>
            </a:r>
            <a:r>
              <a:rPr lang="en-US" sz="1600" dirty="0"/>
              <a:t> </a:t>
            </a:r>
            <a:r>
              <a:rPr lang="en-US" sz="1600" dirty="0" err="1"/>
              <a:t>puede</a:t>
            </a:r>
            <a:r>
              <a:rPr lang="en-US" sz="1600" dirty="0"/>
              <a:t> pasar que </a:t>
            </a:r>
            <a:r>
              <a:rPr lang="en-US" sz="1600" dirty="0" err="1"/>
              <a:t>pierda</a:t>
            </a:r>
            <a:r>
              <a:rPr lang="en-US" sz="1600" dirty="0"/>
              <a:t> o </a:t>
            </a:r>
            <a:r>
              <a:rPr lang="en-US" sz="1600" dirty="0" err="1"/>
              <a:t>en</a:t>
            </a:r>
            <a:r>
              <a:rPr lang="en-US" sz="1600" dirty="0"/>
              <a:t> </a:t>
            </a:r>
            <a:r>
              <a:rPr lang="en-US" sz="1600" dirty="0" err="1"/>
              <a:t>el</a:t>
            </a:r>
            <a:r>
              <a:rPr lang="en-US" sz="1600" dirty="0"/>
              <a:t> </a:t>
            </a:r>
            <a:r>
              <a:rPr lang="en-US" sz="1600" dirty="0" err="1"/>
              <a:t>tiempo</a:t>
            </a:r>
            <a:r>
              <a:rPr lang="en-US" sz="1600" dirty="0"/>
              <a:t> ambos</a:t>
            </a:r>
          </a:p>
          <a:p>
            <a:pPr indent="-228600" defTabSz="914400">
              <a:lnSpc>
                <a:spcPct val="90000"/>
              </a:lnSpc>
              <a:spcBef>
                <a:spcPct val="50000"/>
              </a:spcBef>
              <a:buFont typeface="Arial" panose="020B0604020202020204" pitchFamily="34" charset="0"/>
              <a:buChar char="•"/>
            </a:pPr>
            <a:r>
              <a:rPr lang="en-US" sz="1600" b="1" dirty="0">
                <a:solidFill>
                  <a:srgbClr val="0070C0"/>
                </a:solidFill>
              </a:rPr>
              <a:t>Los </a:t>
            </a:r>
            <a:r>
              <a:rPr lang="en-US" sz="1600" b="1" dirty="0" err="1">
                <a:solidFill>
                  <a:srgbClr val="0070C0"/>
                </a:solidFill>
              </a:rPr>
              <a:t>Objetivos</a:t>
            </a:r>
            <a:r>
              <a:rPr lang="en-US" sz="1600" dirty="0">
                <a:solidFill>
                  <a:srgbClr val="0070C0"/>
                </a:solidFill>
              </a:rPr>
              <a:t>: </a:t>
            </a:r>
            <a:r>
              <a:rPr lang="en-US" sz="1600" dirty="0"/>
              <a:t>son </a:t>
            </a:r>
            <a:r>
              <a:rPr lang="en-US" sz="1600" dirty="0" err="1"/>
              <a:t>diferentes</a:t>
            </a:r>
            <a:r>
              <a:rPr lang="en-US" sz="1600" dirty="0"/>
              <a:t> (</a:t>
            </a:r>
            <a:r>
              <a:rPr lang="en-US" sz="1600" dirty="0" err="1"/>
              <a:t>financieros</a:t>
            </a:r>
            <a:r>
              <a:rPr lang="en-US" sz="1600" dirty="0"/>
              <a:t>, </a:t>
            </a:r>
            <a:r>
              <a:rPr lang="en-US" sz="1600" dirty="0" err="1"/>
              <a:t>salud</a:t>
            </a:r>
            <a:r>
              <a:rPr lang="en-US" sz="1600" dirty="0"/>
              <a:t>, </a:t>
            </a:r>
            <a:r>
              <a:rPr lang="en-US" sz="1600" dirty="0" err="1"/>
              <a:t>seguridad</a:t>
            </a:r>
            <a:r>
              <a:rPr lang="en-US" sz="1600" dirty="0"/>
              <a:t> y </a:t>
            </a:r>
            <a:r>
              <a:rPr lang="en-US" sz="1600" dirty="0" err="1"/>
              <a:t>ambientales</a:t>
            </a:r>
            <a:r>
              <a:rPr lang="en-US" sz="1600" dirty="0"/>
              <a:t>). Estar </a:t>
            </a:r>
            <a:r>
              <a:rPr lang="en-US" sz="1600" dirty="0" err="1"/>
              <a:t>en</a:t>
            </a:r>
            <a:r>
              <a:rPr lang="en-US" sz="1600" dirty="0"/>
              <a:t> </a:t>
            </a:r>
            <a:r>
              <a:rPr lang="en-US" sz="1600" dirty="0" err="1"/>
              <a:t>todos</a:t>
            </a:r>
            <a:r>
              <a:rPr lang="en-US" sz="1600" dirty="0"/>
              <a:t> </a:t>
            </a:r>
            <a:r>
              <a:rPr lang="en-US" sz="1600" dirty="0" err="1"/>
              <a:t>los</a:t>
            </a:r>
            <a:r>
              <a:rPr lang="en-US" sz="1600" dirty="0"/>
              <a:t> </a:t>
            </a:r>
            <a:r>
              <a:rPr lang="en-US" sz="1600" dirty="0" err="1"/>
              <a:t>niveles</a:t>
            </a:r>
            <a:r>
              <a:rPr lang="en-US" sz="1600" dirty="0"/>
              <a:t> de la </a:t>
            </a:r>
            <a:r>
              <a:rPr lang="en-US" sz="1600" dirty="0" err="1"/>
              <a:t>organización</a:t>
            </a:r>
            <a:r>
              <a:rPr lang="en-US" sz="1600" dirty="0"/>
              <a:t>.</a:t>
            </a:r>
          </a:p>
          <a:p>
            <a:pPr indent="-228600" defTabSz="914400">
              <a:lnSpc>
                <a:spcPct val="90000"/>
              </a:lnSpc>
              <a:spcBef>
                <a:spcPct val="50000"/>
              </a:spcBef>
              <a:buFont typeface="Arial" panose="020B0604020202020204" pitchFamily="34" charset="0"/>
              <a:buChar char="•"/>
            </a:pPr>
            <a:endParaRPr lang="en-US" sz="1600" dirty="0"/>
          </a:p>
          <a:p>
            <a:pPr indent="-228600" defTabSz="914400">
              <a:lnSpc>
                <a:spcPct val="90000"/>
              </a:lnSpc>
              <a:spcBef>
                <a:spcPct val="50000"/>
              </a:spcBef>
              <a:buFont typeface="Arial" panose="020B0604020202020204" pitchFamily="34" charset="0"/>
              <a:buChar char="•"/>
            </a:pPr>
            <a:endParaRPr lang="en-US" sz="1600" dirty="0"/>
          </a:p>
          <a:p>
            <a:pPr indent="-228600" defTabSz="914400">
              <a:lnSpc>
                <a:spcPct val="90000"/>
              </a:lnSpc>
              <a:spcBef>
                <a:spcPct val="50000"/>
              </a:spcBef>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endParaRPr lang="en-US" sz="1600" b="1" dirty="0"/>
          </a:p>
        </p:txBody>
      </p:sp>
      <p:sp>
        <p:nvSpPr>
          <p:cNvPr id="2" name="1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628650" y="365125"/>
            <a:ext cx="393848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latin typeface="+mj-lt"/>
                <a:ea typeface="+mj-ea"/>
                <a:cs typeface="+mj-cs"/>
              </a:rPr>
              <a:t>DEFINICIONES </a:t>
            </a:r>
          </a:p>
          <a:p>
            <a:pPr defTabSz="914400">
              <a:lnSpc>
                <a:spcPct val="90000"/>
              </a:lnSpc>
              <a:spcBef>
                <a:spcPct val="0"/>
              </a:spcBef>
              <a:spcAft>
                <a:spcPts val="600"/>
              </a:spcAft>
            </a:pPr>
            <a:endParaRPr lang="en-US" sz="4400" b="1">
              <a:latin typeface="+mj-lt"/>
              <a:ea typeface="+mj-ea"/>
              <a:cs typeface="+mj-cs"/>
            </a:endParaRPr>
          </a:p>
        </p:txBody>
      </p:sp>
      <p:sp>
        <p:nvSpPr>
          <p:cNvPr id="3080" name="Text Box 8"/>
          <p:cNvSpPr txBox="1">
            <a:spLocks noChangeArrowheads="1"/>
          </p:cNvSpPr>
          <p:nvPr/>
        </p:nvSpPr>
        <p:spPr bwMode="auto">
          <a:xfrm>
            <a:off x="628650" y="2333297"/>
            <a:ext cx="3464715" cy="3843666"/>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r>
              <a:rPr lang="en-US" sz="1400" b="1"/>
              <a:t>EVENTO: </a:t>
            </a:r>
            <a:r>
              <a:rPr lang="en-US" sz="1400"/>
              <a:t>Ocurrencia o cambio de un conjunto particular de circunstancias.</a:t>
            </a:r>
          </a:p>
          <a:p>
            <a:pPr indent="-228600" defTabSz="914400">
              <a:lnSpc>
                <a:spcPct val="90000"/>
              </a:lnSpc>
              <a:spcBef>
                <a:spcPct val="50000"/>
              </a:spcBef>
              <a:buFont typeface="Arial" panose="020B0604020202020204" pitchFamily="34" charset="0"/>
              <a:buChar char="•"/>
            </a:pPr>
            <a:r>
              <a:rPr lang="en-US" sz="1400"/>
              <a:t>Ej. Viaje y ocurre en accidente</a:t>
            </a:r>
          </a:p>
          <a:p>
            <a:pPr indent="-228600" defTabSz="914400">
              <a:lnSpc>
                <a:spcPct val="90000"/>
              </a:lnSpc>
              <a:spcBef>
                <a:spcPct val="50000"/>
              </a:spcBef>
              <a:buFont typeface="Arial" panose="020B0604020202020204" pitchFamily="34" charset="0"/>
              <a:buChar char="•"/>
            </a:pPr>
            <a:r>
              <a:rPr lang="en-US" sz="1400" b="1"/>
              <a:t>CONSECUENCIA:  </a:t>
            </a:r>
            <a:r>
              <a:rPr lang="en-US" sz="1400"/>
              <a:t>Resultado de un evento que afecta a los objetivos.</a:t>
            </a:r>
          </a:p>
          <a:p>
            <a:pPr indent="-228600" defTabSz="914400">
              <a:lnSpc>
                <a:spcPct val="90000"/>
              </a:lnSpc>
              <a:spcBef>
                <a:spcPct val="50000"/>
              </a:spcBef>
              <a:buFont typeface="Arial" panose="020B0604020202020204" pitchFamily="34" charset="0"/>
              <a:buChar char="•"/>
            </a:pPr>
            <a:r>
              <a:rPr lang="en-US" sz="1400"/>
              <a:t>Ej. No llegaste a la hora planeada y no puedes reunirte</a:t>
            </a:r>
          </a:p>
          <a:p>
            <a:pPr indent="-228600" defTabSz="914400">
              <a:lnSpc>
                <a:spcPct val="90000"/>
              </a:lnSpc>
              <a:spcBef>
                <a:spcPct val="50000"/>
              </a:spcBef>
              <a:buFont typeface="Arial" panose="020B0604020202020204" pitchFamily="34" charset="0"/>
              <a:buChar char="•"/>
            </a:pPr>
            <a:r>
              <a:rPr lang="en-US" sz="1400" b="1"/>
              <a:t>INCERTIDUMBRE: </a:t>
            </a:r>
            <a:r>
              <a:rPr lang="en-US" sz="1400"/>
              <a:t>Es el estado de deficiencia de información relacionada con la comprensión o conocimiento de un evento su consecuencia y su posibilidad</a:t>
            </a:r>
          </a:p>
          <a:p>
            <a:pPr indent="-228600" defTabSz="914400">
              <a:lnSpc>
                <a:spcPct val="90000"/>
              </a:lnSpc>
              <a:spcBef>
                <a:spcPct val="50000"/>
              </a:spcBef>
              <a:buFont typeface="Arial" panose="020B0604020202020204" pitchFamily="34" charset="0"/>
              <a:buChar char="•"/>
            </a:pPr>
            <a:r>
              <a:rPr lang="en-US" sz="1400"/>
              <a:t>Ej. Que tendrán las personas? Se van a morir? Que posibilidades de quedar bien tienen? </a:t>
            </a:r>
          </a:p>
        </p:txBody>
      </p:sp>
      <p:pic>
        <p:nvPicPr>
          <p:cNvPr id="5" name="Picture 18" descr="Optimistic Business Man In Storm Water Stock Photo - Image: 29007010"/>
          <p:cNvPicPr>
            <a:picLocks noChangeAspect="1" noChangeArrowheads="1"/>
          </p:cNvPicPr>
          <p:nvPr/>
        </p:nvPicPr>
        <p:blipFill>
          <a:blip r:embed="rId3">
            <a:extLst>
              <a:ext uri="{28A0092B-C50C-407E-A947-70E740481C1C}">
                <a14:useLocalDpi xmlns:a14="http://schemas.microsoft.com/office/drawing/2010/main" val="0"/>
              </a:ext>
            </a:extLst>
          </a:blip>
          <a:srcRect l="22871" r="185"/>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a:xfrm>
            <a:off x="2628900" y="6356350"/>
            <a:ext cx="2571750" cy="365125"/>
          </a:xfrm>
        </p:spPr>
        <p:txBody>
          <a:bodyPr vert="horz" lIns="91440" tIns="45720" rIns="91440" bIns="45720" rtlCol="0" anchor="ctr">
            <a:normAutofit/>
          </a:bodyPr>
          <a:lstStyle/>
          <a:p>
            <a:pPr algn="l"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2" descr="Road Sign Royalty Free Stock Photography - Image: 19935487"/>
          <p:cNvPicPr>
            <a:picLocks noChangeAspect="1" noChangeArrowheads="1"/>
          </p:cNvPicPr>
          <p:nvPr/>
        </p:nvPicPr>
        <p:blipFill>
          <a:blip r:embed="rId3">
            <a:extLst>
              <a:ext uri="{28A0092B-C50C-407E-A947-70E740481C1C}">
                <a14:useLocalDpi xmlns:a14="http://schemas.microsoft.com/office/drawing/2010/main" val="0"/>
              </a:ext>
            </a:extLst>
          </a:blip>
          <a:srcRect l="26240" r="2" b="2"/>
          <a:stretch>
            <a:fillRect/>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ectangle 7"/>
          <p:cNvSpPr>
            <a:spLocks noChangeArrowheads="1"/>
          </p:cNvSpPr>
          <p:nvPr/>
        </p:nvSpPr>
        <p:spPr bwMode="auto">
          <a:xfrm>
            <a:off x="628650" y="365125"/>
            <a:ext cx="2866641"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000" b="1">
                <a:latin typeface="+mj-lt"/>
                <a:ea typeface="+mj-ea"/>
                <a:cs typeface="+mj-cs"/>
              </a:rPr>
              <a:t>TÉRMINOS RELACIONADOS CON LA GESTIÓN DEL RIESGO </a:t>
            </a:r>
          </a:p>
          <a:p>
            <a:pPr defTabSz="914400">
              <a:lnSpc>
                <a:spcPct val="90000"/>
              </a:lnSpc>
              <a:spcBef>
                <a:spcPct val="0"/>
              </a:spcBef>
              <a:spcAft>
                <a:spcPts val="600"/>
              </a:spcAft>
            </a:pPr>
            <a:endParaRPr lang="en-US" sz="3000" b="1">
              <a:latin typeface="+mj-lt"/>
              <a:ea typeface="+mj-ea"/>
              <a:cs typeface="+mj-cs"/>
            </a:endParaRPr>
          </a:p>
        </p:txBody>
      </p:sp>
      <p:sp>
        <p:nvSpPr>
          <p:cNvPr id="3080" name="Text Box 8"/>
          <p:cNvSpPr txBox="1">
            <a:spLocks noChangeArrowheads="1"/>
          </p:cNvSpPr>
          <p:nvPr/>
        </p:nvSpPr>
        <p:spPr bwMode="auto">
          <a:xfrm>
            <a:off x="628650" y="2434201"/>
            <a:ext cx="2866641" cy="3742762"/>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endParaRPr lang="en-US" sz="1400"/>
          </a:p>
          <a:p>
            <a:pPr indent="-228600" defTabSz="914400">
              <a:lnSpc>
                <a:spcPct val="90000"/>
              </a:lnSpc>
              <a:spcBef>
                <a:spcPct val="50000"/>
              </a:spcBef>
              <a:buFont typeface="Arial" panose="020B0604020202020204" pitchFamily="34" charset="0"/>
              <a:buChar char="•"/>
            </a:pPr>
            <a:endParaRPr lang="en-US" sz="1400"/>
          </a:p>
          <a:p>
            <a:pPr indent="-228600" defTabSz="914400">
              <a:lnSpc>
                <a:spcPct val="90000"/>
              </a:lnSpc>
              <a:buFont typeface="Arial" panose="020B0604020202020204" pitchFamily="34" charset="0"/>
              <a:buChar char="•"/>
            </a:pPr>
            <a:r>
              <a:rPr lang="en-US" sz="1400" b="1"/>
              <a:t>GESTIÓN DEL RIESGO</a:t>
            </a:r>
          </a:p>
          <a:p>
            <a:pPr indent="-228600" defTabSz="914400">
              <a:lnSpc>
                <a:spcPct val="90000"/>
              </a:lnSpc>
              <a:buFont typeface="Arial" panose="020B0604020202020204" pitchFamily="34" charset="0"/>
              <a:buChar char="•"/>
            </a:pPr>
            <a:r>
              <a:rPr lang="en-US" sz="1400"/>
              <a:t>Actividades coordinadas para dirigir y controlar una organización con respecto al riesgo.</a:t>
            </a:r>
          </a:p>
          <a:p>
            <a:pPr indent="-228600" defTabSz="914400">
              <a:lnSpc>
                <a:spcPct val="90000"/>
              </a:lnSpc>
              <a:buFont typeface="Arial" panose="020B0604020202020204" pitchFamily="34" charset="0"/>
              <a:buChar char="•"/>
            </a:pPr>
            <a:endParaRPr lang="en-US" sz="1400"/>
          </a:p>
          <a:p>
            <a:pPr indent="-228600" defTabSz="914400">
              <a:lnSpc>
                <a:spcPct val="90000"/>
              </a:lnSpc>
              <a:buFont typeface="Arial" panose="020B0604020202020204" pitchFamily="34" charset="0"/>
              <a:buChar char="•"/>
            </a:pPr>
            <a:r>
              <a:rPr lang="en-US" sz="1400" b="1"/>
              <a:t>MARCO DE REFERENCIA PARA LA GESTIÓN DEL RIESGO</a:t>
            </a:r>
          </a:p>
          <a:p>
            <a:pPr indent="-228600" defTabSz="914400">
              <a:lnSpc>
                <a:spcPct val="90000"/>
              </a:lnSpc>
              <a:buFont typeface="Arial" panose="020B0604020202020204" pitchFamily="34" charset="0"/>
              <a:buChar char="•"/>
            </a:pPr>
            <a:r>
              <a:rPr lang="en-US" sz="1400"/>
              <a:t>Conjunto de componentes que brindan las bases y las disposiciones de la organización para diseñar, implementar, monitorear, revisar y mejorar continuamente la gestión del riesgo. </a:t>
            </a:r>
          </a:p>
          <a:p>
            <a:pPr indent="-228600" defTabSz="914400">
              <a:lnSpc>
                <a:spcPct val="90000"/>
              </a:lnSpc>
              <a:buFont typeface="Arial" panose="020B0604020202020204" pitchFamily="34" charset="0"/>
              <a:buChar char="•"/>
            </a:pPr>
            <a:endParaRPr lang="en-US" sz="1400" b="1"/>
          </a:p>
          <a:p>
            <a:pPr indent="-228600" defTabSz="914400">
              <a:lnSpc>
                <a:spcPct val="90000"/>
              </a:lnSpc>
              <a:buFont typeface="Arial" panose="020B0604020202020204" pitchFamily="34" charset="0"/>
              <a:buChar char="•"/>
            </a:pPr>
            <a:endParaRPr lang="en-US" sz="1400" b="1"/>
          </a:p>
        </p:txBody>
      </p:sp>
      <p:sp>
        <p:nvSpPr>
          <p:cNvPr id="2" name="1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kern="1200">
                <a:solidFill>
                  <a:srgbClr val="FFFFFF"/>
                </a:solidFill>
                <a:latin typeface="Calibri" panose="020F0502020204030204"/>
                <a:ea typeface="+mn-ea"/>
                <a:cs typeface="+mn-cs"/>
              </a:rPr>
              <a:t>SANDRA ISABEL ANGULO ESPINOSA</a:t>
            </a:r>
          </a:p>
        </p:txBody>
      </p:sp>
    </p:spTree>
    <p:extLst>
      <p:ext uri="{BB962C8B-B14F-4D97-AF65-F5344CB8AC3E}">
        <p14:creationId xmlns:p14="http://schemas.microsoft.com/office/powerpoint/2010/main" val="2127519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43"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598259"/>
            <a:ext cx="8167081"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49" name="Freeform: Shape 4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Título"/>
          <p:cNvSpPr>
            <a:spLocks noGrp="1"/>
          </p:cNvSpPr>
          <p:nvPr>
            <p:ph type="title"/>
          </p:nvPr>
        </p:nvSpPr>
        <p:spPr>
          <a:xfrm>
            <a:off x="589788" y="756745"/>
            <a:ext cx="2834242" cy="3103374"/>
          </a:xfrm>
        </p:spPr>
        <p:txBody>
          <a:bodyPr vert="horz" lIns="91440" tIns="45720" rIns="91440" bIns="45720" rtlCol="0" anchor="b">
            <a:normAutofit/>
          </a:bodyPr>
          <a:lstStyle/>
          <a:p>
            <a:pPr algn="l" defTabSz="914400">
              <a:lnSpc>
                <a:spcPct val="90000"/>
              </a:lnSpc>
            </a:pPr>
            <a:r>
              <a:rPr lang="en-US" sz="3900" b="1" kern="1200">
                <a:solidFill>
                  <a:schemeClr val="tx2"/>
                </a:solidFill>
                <a:latin typeface="+mj-lt"/>
                <a:ea typeface="+mj-ea"/>
                <a:cs typeface="+mj-cs"/>
              </a:rPr>
              <a:t>MARCO DE REFERENCIA </a:t>
            </a:r>
            <a:br>
              <a:rPr lang="en-US" sz="3900" b="1" kern="1200">
                <a:solidFill>
                  <a:schemeClr val="tx2"/>
                </a:solidFill>
                <a:latin typeface="+mj-lt"/>
                <a:ea typeface="+mj-ea"/>
                <a:cs typeface="+mj-cs"/>
              </a:rPr>
            </a:br>
            <a:r>
              <a:rPr lang="en-US" sz="3900" b="1" kern="1200">
                <a:solidFill>
                  <a:schemeClr val="tx2"/>
                </a:solidFill>
                <a:latin typeface="+mj-lt"/>
                <a:ea typeface="+mj-ea"/>
                <a:cs typeface="+mj-cs"/>
              </a:rPr>
              <a:t>PARA LA GESTIÓN DEL RIESGO</a:t>
            </a:r>
          </a:p>
        </p:txBody>
      </p:sp>
      <p:sp>
        <p:nvSpPr>
          <p:cNvPr id="3" name="2 Marcador de pie de página"/>
          <p:cNvSpPr>
            <a:spLocks noGrp="1"/>
          </p:cNvSpPr>
          <p:nvPr>
            <p:ph type="ftr" sz="quarter" idx="11"/>
          </p:nvPr>
        </p:nvSpPr>
        <p:spPr>
          <a:xfrm rot="5400000">
            <a:off x="7530084" y="4032504"/>
            <a:ext cx="2743200" cy="640080"/>
          </a:xfrm>
        </p:spPr>
        <p:txBody>
          <a:bodyPr vert="horz" lIns="91440" tIns="45720" rIns="91440" bIns="45720" rtlCol="0" anchor="ctr">
            <a:normAutofit/>
          </a:bodyPr>
          <a:lstStyle/>
          <a:p>
            <a:pPr defTabSz="914400">
              <a:spcAft>
                <a:spcPts val="600"/>
              </a:spcAft>
            </a:pPr>
            <a:r>
              <a:rPr lang="en-US" sz="900" kern="1200">
                <a:solidFill>
                  <a:schemeClr val="bg1"/>
                </a:solidFill>
                <a:latin typeface="+mn-lt"/>
                <a:ea typeface="+mn-ea"/>
                <a:cs typeface="+mn-cs"/>
              </a:rPr>
              <a:t>SANDRA ISABEL ANGULO ESPINOSA</a:t>
            </a:r>
          </a:p>
        </p:txBody>
      </p:sp>
      <p:grpSp>
        <p:nvGrpSpPr>
          <p:cNvPr id="32" name="31 Grupo"/>
          <p:cNvGrpSpPr/>
          <p:nvPr/>
        </p:nvGrpSpPr>
        <p:grpSpPr>
          <a:xfrm>
            <a:off x="3560480" y="2073628"/>
            <a:ext cx="5033303" cy="2699978"/>
            <a:chOff x="395536" y="1628800"/>
            <a:chExt cx="8280919" cy="4442073"/>
          </a:xfrm>
        </p:grpSpPr>
        <p:grpSp>
          <p:nvGrpSpPr>
            <p:cNvPr id="6" name="5 Grupo"/>
            <p:cNvGrpSpPr/>
            <p:nvPr/>
          </p:nvGrpSpPr>
          <p:grpSpPr>
            <a:xfrm>
              <a:off x="395536" y="1628800"/>
              <a:ext cx="8280919" cy="2716490"/>
              <a:chOff x="1650693" y="548012"/>
              <a:chExt cx="5949327" cy="2466697"/>
            </a:xfrm>
          </p:grpSpPr>
          <p:sp>
            <p:nvSpPr>
              <p:cNvPr id="8" name="7 Forma libre"/>
              <p:cNvSpPr/>
              <p:nvPr/>
            </p:nvSpPr>
            <p:spPr>
              <a:xfrm>
                <a:off x="1650693" y="2051931"/>
                <a:ext cx="1647081" cy="962778"/>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79070" tIns="179070" rIns="179070" bIns="179070" numCol="1" spcCol="1270" anchor="ctr" anchorCtr="0">
                <a:noAutofit/>
              </a:bodyPr>
              <a:lstStyle/>
              <a:p>
                <a:pPr algn="ctr" defTabSz="1253490">
                  <a:lnSpc>
                    <a:spcPct val="90000"/>
                  </a:lnSpc>
                  <a:spcBef>
                    <a:spcPct val="0"/>
                  </a:spcBef>
                  <a:spcAft>
                    <a:spcPct val="35000"/>
                  </a:spcAft>
                </a:pPr>
                <a:r>
                  <a:rPr lang="es-CO" sz="960" b="1" kern="1200">
                    <a:solidFill>
                      <a:srgbClr val="555555"/>
                    </a:solidFill>
                    <a:latin typeface="+mn-lt"/>
                    <a:ea typeface="+mn-ea"/>
                    <a:cs typeface="+mn-cs"/>
                  </a:rPr>
                  <a:t>4.6 Mejora continua del marco de referencia </a:t>
                </a:r>
                <a:endParaRPr lang="es-ES" sz="1600" b="1" kern="1200"/>
              </a:p>
            </p:txBody>
          </p:sp>
          <p:sp>
            <p:nvSpPr>
              <p:cNvPr id="9" name="8 Forma libre"/>
              <p:cNvSpPr/>
              <p:nvPr/>
            </p:nvSpPr>
            <p:spPr>
              <a:xfrm>
                <a:off x="6010612" y="2051931"/>
                <a:ext cx="1589408" cy="954270"/>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179070" tIns="179070" rIns="179070" bIns="179070" numCol="1" spcCol="1270" anchor="ctr" anchorCtr="0">
                <a:noAutofit/>
              </a:bodyPr>
              <a:lstStyle/>
              <a:p>
                <a:pPr algn="ctr" defTabSz="1253490">
                  <a:lnSpc>
                    <a:spcPct val="90000"/>
                  </a:lnSpc>
                  <a:spcBef>
                    <a:spcPct val="0"/>
                  </a:spcBef>
                  <a:spcAft>
                    <a:spcPct val="35000"/>
                  </a:spcAft>
                </a:pPr>
                <a:r>
                  <a:rPr lang="es-CO" sz="960" b="1" kern="1200">
                    <a:solidFill>
                      <a:srgbClr val="555555"/>
                    </a:solidFill>
                    <a:latin typeface="+mn-lt"/>
                    <a:ea typeface="+mn-ea"/>
                    <a:cs typeface="+mn-cs"/>
                  </a:rPr>
                  <a:t>4.4 Implementar la gestión del riesgo</a:t>
                </a:r>
                <a:endParaRPr lang="es-ES" sz="1600" b="1" kern="1200">
                  <a:solidFill>
                    <a:schemeClr val="bg1"/>
                  </a:solidFill>
                </a:endParaRPr>
              </a:p>
            </p:txBody>
          </p:sp>
          <p:sp>
            <p:nvSpPr>
              <p:cNvPr id="12" name="11 Forma libre"/>
              <p:cNvSpPr/>
              <p:nvPr/>
            </p:nvSpPr>
            <p:spPr>
              <a:xfrm>
                <a:off x="3539991" y="548012"/>
                <a:ext cx="2197631" cy="496071"/>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179070" tIns="179070" rIns="179070" bIns="179070" numCol="1" spcCol="1270" anchor="ctr" anchorCtr="0">
                <a:noAutofit/>
              </a:bodyPr>
              <a:lstStyle/>
              <a:p>
                <a:pPr algn="ctr" defTabSz="1253490">
                  <a:lnSpc>
                    <a:spcPct val="90000"/>
                  </a:lnSpc>
                  <a:spcBef>
                    <a:spcPct val="0"/>
                  </a:spcBef>
                  <a:spcAft>
                    <a:spcPct val="35000"/>
                  </a:spcAft>
                </a:pPr>
                <a:r>
                  <a:rPr lang="es-CO" sz="1080" b="1" kern="1200">
                    <a:solidFill>
                      <a:srgbClr val="555555"/>
                    </a:solidFill>
                    <a:latin typeface="+mn-lt"/>
                    <a:ea typeface="+mn-ea"/>
                    <a:cs typeface="+mn-cs"/>
                  </a:rPr>
                  <a:t>4.3 Dirección y compromiso </a:t>
                </a:r>
                <a:endParaRPr lang="es-ES" b="1" kern="1200"/>
              </a:p>
            </p:txBody>
          </p:sp>
        </p:grpSp>
        <p:sp>
          <p:nvSpPr>
            <p:cNvPr id="17" name="16 Forma libre"/>
            <p:cNvSpPr/>
            <p:nvPr/>
          </p:nvSpPr>
          <p:spPr>
            <a:xfrm>
              <a:off x="1946403" y="5672395"/>
              <a:ext cx="5394318" cy="398478"/>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179070" tIns="179070" rIns="179070" bIns="179070" numCol="1" spcCol="1270" anchor="ctr" anchorCtr="0">
              <a:noAutofit/>
            </a:bodyPr>
            <a:lstStyle/>
            <a:p>
              <a:pPr algn="ctr" defTabSz="1253490">
                <a:lnSpc>
                  <a:spcPct val="90000"/>
                </a:lnSpc>
                <a:spcBef>
                  <a:spcPct val="0"/>
                </a:spcBef>
                <a:spcAft>
                  <a:spcPct val="35000"/>
                </a:spcAft>
              </a:pPr>
              <a:r>
                <a:rPr lang="es-CO" sz="960" b="1" kern="1200">
                  <a:solidFill>
                    <a:srgbClr val="555555"/>
                  </a:solidFill>
                  <a:latin typeface="+mn-lt"/>
                  <a:ea typeface="+mn-ea"/>
                  <a:cs typeface="+mn-cs"/>
                </a:rPr>
                <a:t>4.5 Monitorear el marco de referencia </a:t>
              </a:r>
              <a:endParaRPr lang="es-ES" sz="1600" b="1" kern="1200"/>
            </a:p>
          </p:txBody>
        </p:sp>
        <p:sp>
          <p:nvSpPr>
            <p:cNvPr id="13" name="12 Flecha arriba y abajo"/>
            <p:cNvSpPr/>
            <p:nvPr/>
          </p:nvSpPr>
          <p:spPr>
            <a:xfrm>
              <a:off x="4306416" y="2178580"/>
              <a:ext cx="472004" cy="908620"/>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accent3"/>
                </a:solidFill>
              </a:endParaRPr>
            </a:p>
          </p:txBody>
        </p:sp>
        <p:sp>
          <p:nvSpPr>
            <p:cNvPr id="19" name="18 Forma libre"/>
            <p:cNvSpPr/>
            <p:nvPr/>
          </p:nvSpPr>
          <p:spPr>
            <a:xfrm>
              <a:off x="3092696" y="3226989"/>
              <a:ext cx="2893025" cy="1467771"/>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179070" tIns="179070" rIns="179070" bIns="179070" numCol="1" spcCol="1270" anchor="ctr" anchorCtr="0">
              <a:noAutofit/>
            </a:bodyPr>
            <a:lstStyle/>
            <a:p>
              <a:pPr algn="ctr" defTabSz="1253490">
                <a:lnSpc>
                  <a:spcPct val="90000"/>
                </a:lnSpc>
                <a:spcBef>
                  <a:spcPct val="0"/>
                </a:spcBef>
                <a:spcAft>
                  <a:spcPct val="35000"/>
                </a:spcAft>
              </a:pPr>
              <a:endParaRPr lang="es-CO" sz="840" kern="1200">
                <a:solidFill>
                  <a:srgbClr val="555555"/>
                </a:solidFill>
                <a:latin typeface="+mn-lt"/>
                <a:ea typeface="+mn-ea"/>
                <a:cs typeface="+mn-cs"/>
              </a:endParaRPr>
            </a:p>
            <a:p>
              <a:pPr lvl="0" algn="ctr" defTabSz="2089150">
                <a:lnSpc>
                  <a:spcPct val="90000"/>
                </a:lnSpc>
                <a:spcBef>
                  <a:spcPct val="0"/>
                </a:spcBef>
                <a:spcAft>
                  <a:spcPct val="35000"/>
                </a:spcAft>
              </a:pPr>
              <a:endParaRPr lang="es-ES" sz="1400" kern="1200"/>
            </a:p>
          </p:txBody>
        </p:sp>
        <p:sp>
          <p:nvSpPr>
            <p:cNvPr id="18" name="17 Flecha curvada hacia la izquierda"/>
            <p:cNvSpPr/>
            <p:nvPr/>
          </p:nvSpPr>
          <p:spPr>
            <a:xfrm>
              <a:off x="7340721" y="4415185"/>
              <a:ext cx="876578" cy="1602620"/>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25" name="24 Flecha curvada hacia la izquierda"/>
            <p:cNvSpPr/>
            <p:nvPr/>
          </p:nvSpPr>
          <p:spPr>
            <a:xfrm flipH="1" flipV="1">
              <a:off x="934968" y="4345287"/>
              <a:ext cx="944006" cy="1725582"/>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28" name="27 Flecha curvada hacia abajo"/>
            <p:cNvSpPr/>
            <p:nvPr/>
          </p:nvSpPr>
          <p:spPr>
            <a:xfrm>
              <a:off x="5843605" y="2458155"/>
              <a:ext cx="1935404" cy="826860"/>
            </a:xfrm>
            <a:prstGeom prst="curved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30" name="29 CuadroTexto"/>
            <p:cNvSpPr txBox="1"/>
            <p:nvPr/>
          </p:nvSpPr>
          <p:spPr>
            <a:xfrm>
              <a:off x="3205509" y="3285015"/>
              <a:ext cx="2638096" cy="1339851"/>
            </a:xfrm>
            <a:prstGeom prst="rect">
              <a:avLst/>
            </a:prstGeom>
            <a:noFill/>
          </p:spPr>
          <p:txBody>
            <a:bodyPr wrap="none" rtlCol="0">
              <a:spAutoFit/>
            </a:bodyPr>
            <a:lstStyle/>
            <a:p>
              <a:pPr algn="ctr" defTabSz="1253490">
                <a:lnSpc>
                  <a:spcPct val="90000"/>
                </a:lnSpc>
                <a:spcBef>
                  <a:spcPct val="0"/>
                </a:spcBef>
                <a:spcAft>
                  <a:spcPct val="35000"/>
                </a:spcAft>
              </a:pPr>
              <a:r>
                <a:rPr lang="es-CO" sz="1080" b="1" kern="1200">
                  <a:solidFill>
                    <a:srgbClr val="555555"/>
                  </a:solidFill>
                  <a:latin typeface="+mn-lt"/>
                  <a:ea typeface="+mn-ea"/>
                  <a:cs typeface="+mn-cs"/>
                </a:rPr>
                <a:t>Contexto de la organización</a:t>
              </a:r>
            </a:p>
            <a:p>
              <a:pPr algn="ctr" defTabSz="1253490">
                <a:lnSpc>
                  <a:spcPct val="90000"/>
                </a:lnSpc>
                <a:spcBef>
                  <a:spcPct val="0"/>
                </a:spcBef>
                <a:spcAft>
                  <a:spcPct val="35000"/>
                </a:spcAft>
              </a:pPr>
              <a:r>
                <a:rPr lang="es-CO" sz="1080" b="1" kern="1200">
                  <a:solidFill>
                    <a:srgbClr val="555555"/>
                  </a:solidFill>
                  <a:latin typeface="+mn-lt"/>
                  <a:ea typeface="+mn-ea"/>
                  <a:cs typeface="+mn-cs"/>
                </a:rPr>
                <a:t>Política  de riesgos</a:t>
              </a:r>
            </a:p>
            <a:p>
              <a:pPr algn="ctr" defTabSz="1253490">
                <a:lnSpc>
                  <a:spcPct val="90000"/>
                </a:lnSpc>
                <a:spcBef>
                  <a:spcPct val="0"/>
                </a:spcBef>
                <a:spcAft>
                  <a:spcPct val="35000"/>
                </a:spcAft>
              </a:pPr>
              <a:r>
                <a:rPr lang="es-CO" sz="1080" b="1" kern="1200">
                  <a:solidFill>
                    <a:srgbClr val="555555"/>
                  </a:solidFill>
                  <a:latin typeface="+mn-lt"/>
                  <a:ea typeface="+mn-ea"/>
                  <a:cs typeface="+mn-cs"/>
                </a:rPr>
                <a:t>Integración</a:t>
              </a:r>
            </a:p>
            <a:p>
              <a:pPr algn="ctr" defTabSz="1253490">
                <a:lnSpc>
                  <a:spcPct val="90000"/>
                </a:lnSpc>
                <a:spcBef>
                  <a:spcPct val="0"/>
                </a:spcBef>
                <a:spcAft>
                  <a:spcPct val="35000"/>
                </a:spcAft>
              </a:pPr>
              <a:r>
                <a:rPr lang="es-CO" sz="1080" b="1" kern="1200">
                  <a:solidFill>
                    <a:srgbClr val="555555"/>
                  </a:solidFill>
                  <a:latin typeface="+mn-lt"/>
                  <a:ea typeface="+mn-ea"/>
                  <a:cs typeface="+mn-cs"/>
                </a:rPr>
                <a:t>Comunicación</a:t>
              </a:r>
              <a:endParaRPr lang="es-CO" b="1">
                <a:solidFill>
                  <a:schemeClr val="bg1"/>
                </a:solidFill>
              </a:endParaRPr>
            </a:p>
          </p:txBody>
        </p:sp>
        <p:sp>
          <p:nvSpPr>
            <p:cNvPr id="35" name="34 Flecha curvada hacia abajo"/>
            <p:cNvSpPr/>
            <p:nvPr/>
          </p:nvSpPr>
          <p:spPr>
            <a:xfrm>
              <a:off x="1069826" y="2458155"/>
              <a:ext cx="2225157" cy="826860"/>
            </a:xfrm>
            <a:prstGeom prst="curved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1212639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628650" y="365125"/>
            <a:ext cx="2862072"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a:solidFill>
                  <a:schemeClr val="tx1"/>
                </a:solidFill>
                <a:latin typeface="+mj-lt"/>
                <a:ea typeface="+mj-ea"/>
                <a:cs typeface="+mj-cs"/>
              </a:rPr>
              <a:t>TÉRMINOS RELACIONADOS CON LA GESTIÓN DEL RIESGO </a:t>
            </a:r>
          </a:p>
          <a:p>
            <a:pPr defTabSz="914400">
              <a:lnSpc>
                <a:spcPct val="90000"/>
              </a:lnSpc>
              <a:spcBef>
                <a:spcPct val="0"/>
              </a:spcBef>
              <a:spcAft>
                <a:spcPts val="600"/>
              </a:spcAft>
            </a:pPr>
            <a:endParaRPr lang="en-US" sz="2800" b="1" kern="1200">
              <a:solidFill>
                <a:schemeClr val="tx1"/>
              </a:solidFill>
              <a:latin typeface="+mj-lt"/>
              <a:ea typeface="+mj-ea"/>
              <a:cs typeface="+mj-cs"/>
            </a:endParaRPr>
          </a:p>
        </p:txBody>
      </p:sp>
      <p:sp>
        <p:nvSpPr>
          <p:cNvPr id="3080" name="Text Box 8"/>
          <p:cNvSpPr txBox="1">
            <a:spLocks noChangeArrowheads="1"/>
          </p:cNvSpPr>
          <p:nvPr/>
        </p:nvSpPr>
        <p:spPr bwMode="auto">
          <a:xfrm>
            <a:off x="628650" y="2482589"/>
            <a:ext cx="2862072" cy="3694373"/>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endParaRPr lang="en-US" sz="1600"/>
          </a:p>
          <a:p>
            <a:pPr indent="-228600" defTabSz="914400">
              <a:lnSpc>
                <a:spcPct val="90000"/>
              </a:lnSpc>
              <a:buFont typeface="Arial" panose="020B0604020202020204" pitchFamily="34" charset="0"/>
              <a:buChar char="•"/>
            </a:pPr>
            <a:endParaRPr lang="en-US" sz="1600" b="1"/>
          </a:p>
          <a:p>
            <a:pPr indent="-228600" defTabSz="914400">
              <a:lnSpc>
                <a:spcPct val="90000"/>
              </a:lnSpc>
              <a:buFont typeface="Arial" panose="020B0604020202020204" pitchFamily="34" charset="0"/>
              <a:buChar char="•"/>
            </a:pPr>
            <a:r>
              <a:rPr lang="en-US" sz="1600" b="1"/>
              <a:t>POLÍTICA PARA LA GESTIÓN DEL RIESGO: </a:t>
            </a:r>
            <a:r>
              <a:rPr lang="en-US" sz="1600"/>
              <a:t>Declaración de la dirección y las intenciones generales de una organización con respecto a la gestión el riesgo.</a:t>
            </a:r>
          </a:p>
          <a:p>
            <a:pPr indent="-228600" defTabSz="914400">
              <a:lnSpc>
                <a:spcPct val="90000"/>
              </a:lnSpc>
              <a:buFont typeface="Arial" panose="020B0604020202020204" pitchFamily="34" charset="0"/>
              <a:buChar char="•"/>
            </a:pPr>
            <a:endParaRPr lang="en-US" sz="1600" b="1"/>
          </a:p>
          <a:p>
            <a:pPr indent="-228600" defTabSz="914400">
              <a:lnSpc>
                <a:spcPct val="90000"/>
              </a:lnSpc>
              <a:buFont typeface="Arial" panose="020B0604020202020204" pitchFamily="34" charset="0"/>
              <a:buChar char="•"/>
            </a:pPr>
            <a:r>
              <a:rPr lang="en-US" sz="1600" b="1"/>
              <a:t>PLAN PARA LA GESTIÓN DEL RIESGO</a:t>
            </a:r>
          </a:p>
          <a:p>
            <a:pPr indent="-228600" defTabSz="914400">
              <a:lnSpc>
                <a:spcPct val="90000"/>
              </a:lnSpc>
              <a:buFont typeface="Arial" panose="020B0604020202020204" pitchFamily="34" charset="0"/>
              <a:buChar char="•"/>
            </a:pPr>
            <a:r>
              <a:rPr lang="en-US" sz="1600"/>
              <a:t>Esquema dentro del marco de referencia que especifica el enfoque, los componentes, los recursos que se van a aplicar a la gestión del riesgo</a:t>
            </a:r>
          </a:p>
          <a:p>
            <a:pPr indent="-228600" defTabSz="914400">
              <a:lnSpc>
                <a:spcPct val="90000"/>
              </a:lnSpc>
              <a:buFont typeface="Arial" panose="020B0604020202020204" pitchFamily="34" charset="0"/>
              <a:buChar char="•"/>
            </a:pPr>
            <a:endParaRPr lang="en-US" sz="1600" b="1"/>
          </a:p>
        </p:txBody>
      </p:sp>
      <p:pic>
        <p:nvPicPr>
          <p:cNvPr id="9"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l="34230" r="19537"/>
          <a:stretch>
            <a:fillRect/>
          </a:stretch>
        </p:blipFill>
        <p:spPr bwMode="auto">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rocodile`s Head Royalty Free Stock Images - Image: 9195859"/>
          <p:cNvPicPr>
            <a:picLocks noChangeAspect="1" noChangeArrowheads="1"/>
          </p:cNvPicPr>
          <p:nvPr/>
        </p:nvPicPr>
        <p:blipFill>
          <a:blip r:embed="rId4">
            <a:extLst>
              <a:ext uri="{28A0092B-C50C-407E-A947-70E740481C1C}">
                <a14:useLocalDpi xmlns:a14="http://schemas.microsoft.com/office/drawing/2010/main" val="0"/>
              </a:ext>
            </a:extLst>
          </a:blip>
          <a:srcRect t="26258" r="2" b="1060"/>
          <a:stretch>
            <a:fillRect/>
          </a:stretch>
        </p:blipFill>
        <p:spPr bwMode="auto">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08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856413" y="4772484"/>
            <a:ext cx="5037433" cy="99206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100" b="1" i="1" kern="1200">
                <a:solidFill>
                  <a:schemeClr val="tx1"/>
                </a:solidFill>
                <a:effectLst>
                  <a:outerShdw blurRad="38100" dist="38100" dir="2700000" algn="tl">
                    <a:srgbClr val="000000">
                      <a:alpha val="43137"/>
                    </a:srgbClr>
                  </a:outerShdw>
                </a:effectLst>
                <a:latin typeface="+mj-lt"/>
                <a:ea typeface="+mj-ea"/>
                <a:cs typeface="+mj-cs"/>
              </a:rPr>
              <a:t>TÉRMINOS RELACIONADOS CON EL PROCESO</a:t>
            </a:r>
          </a:p>
        </p:txBody>
      </p:sp>
      <p:pic>
        <p:nvPicPr>
          <p:cNvPr id="7" name="Picture 4" descr="Flowers Stock Images - Image: 4929984"/>
          <p:cNvPicPr>
            <a:picLocks noChangeAspect="1" noChangeArrowheads="1"/>
          </p:cNvPicPr>
          <p:nvPr/>
        </p:nvPicPr>
        <p:blipFill>
          <a:blip r:embed="rId2">
            <a:extLst>
              <a:ext uri="{28A0092B-C50C-407E-A947-70E740481C1C}">
                <a14:useLocalDpi xmlns:a14="http://schemas.microsoft.com/office/drawing/2010/main" val="0"/>
              </a:ext>
            </a:extLst>
          </a:blip>
          <a:srcRect l="21046" r="15316" b="-2"/>
          <a:stretch>
            <a:fillRect/>
          </a:stretch>
        </p:blipFill>
        <p:spPr bwMode="auto">
          <a:xfrm>
            <a:off x="20" y="10"/>
            <a:ext cx="4571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l="45102" r="30385" b="1"/>
          <a:stretch>
            <a:fillRect/>
          </a:stretch>
        </p:blipFill>
        <p:spPr bwMode="auto">
          <a:xfrm>
            <a:off x="4572000" y="15322"/>
            <a:ext cx="4572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20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628650" y="365125"/>
            <a:ext cx="2862072" cy="19380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kern="1200">
                <a:solidFill>
                  <a:schemeClr val="tx1"/>
                </a:solidFill>
                <a:latin typeface="+mj-lt"/>
                <a:ea typeface="+mj-ea"/>
                <a:cs typeface="+mj-cs"/>
              </a:rPr>
              <a:t>TÉRMINOS RELACIONADOS CON EL PROCESO </a:t>
            </a:r>
          </a:p>
          <a:p>
            <a:pPr defTabSz="914400">
              <a:lnSpc>
                <a:spcPct val="90000"/>
              </a:lnSpc>
              <a:spcBef>
                <a:spcPct val="0"/>
              </a:spcBef>
              <a:spcAft>
                <a:spcPts val="600"/>
              </a:spcAft>
            </a:pPr>
            <a:endParaRPr lang="en-US" sz="3100" b="1" kern="1200">
              <a:solidFill>
                <a:schemeClr val="tx1"/>
              </a:solidFill>
              <a:latin typeface="+mj-lt"/>
              <a:ea typeface="+mj-ea"/>
              <a:cs typeface="+mj-cs"/>
            </a:endParaRPr>
          </a:p>
        </p:txBody>
      </p:sp>
      <p:sp>
        <p:nvSpPr>
          <p:cNvPr id="3080" name="Text Box 8"/>
          <p:cNvSpPr txBox="1">
            <a:spLocks noChangeArrowheads="1"/>
          </p:cNvSpPr>
          <p:nvPr/>
        </p:nvSpPr>
        <p:spPr bwMode="auto">
          <a:xfrm>
            <a:off x="628650" y="2482589"/>
            <a:ext cx="2862072" cy="3694373"/>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endParaRPr lang="en-US" sz="1700"/>
          </a:p>
          <a:p>
            <a:pPr indent="-228600" defTabSz="914400">
              <a:lnSpc>
                <a:spcPct val="90000"/>
              </a:lnSpc>
              <a:buFont typeface="Arial" panose="020B0604020202020204" pitchFamily="34" charset="0"/>
              <a:buChar char="•"/>
            </a:pPr>
            <a:endParaRPr lang="en-US" sz="1700" b="1"/>
          </a:p>
          <a:p>
            <a:pPr indent="-228600" defTabSz="914400">
              <a:lnSpc>
                <a:spcPct val="90000"/>
              </a:lnSpc>
              <a:buFont typeface="Arial" panose="020B0604020202020204" pitchFamily="34" charset="0"/>
              <a:buChar char="•"/>
            </a:pPr>
            <a:r>
              <a:rPr lang="en-US" sz="1700" b="1"/>
              <a:t>PROCESO PARA LA GESTIÓN DEL RIESGO: </a:t>
            </a:r>
            <a:r>
              <a:rPr lang="en-US" sz="1700"/>
              <a:t>Aplicación sistemática de las políticas, los procedimientos y las prácticas de gestión a las actividades de comunicación, consulta, establecimiento del contexto y de identificación, análisis, evaluación, tratamiento, monitoreo y revisión de los riesgos. </a:t>
            </a:r>
          </a:p>
          <a:p>
            <a:pPr indent="-228600" defTabSz="914400">
              <a:lnSpc>
                <a:spcPct val="90000"/>
              </a:lnSpc>
              <a:buFont typeface="Arial" panose="020B0604020202020204" pitchFamily="34" charset="0"/>
              <a:buChar char="•"/>
            </a:pPr>
            <a:r>
              <a:rPr lang="en-US" sz="1700"/>
              <a:t> </a:t>
            </a:r>
            <a:endParaRPr lang="en-US" sz="1700" b="1"/>
          </a:p>
        </p:txBody>
      </p:sp>
      <p:pic>
        <p:nvPicPr>
          <p:cNvPr id="6" name="Picture 8" descr="Save The World Royalty Free Stock Photos - Image: 7452238"/>
          <p:cNvPicPr>
            <a:picLocks noChangeAspect="1" noChangeArrowheads="1"/>
          </p:cNvPicPr>
          <p:nvPr/>
        </p:nvPicPr>
        <p:blipFill>
          <a:blip r:embed="rId2">
            <a:extLst>
              <a:ext uri="{28A0092B-C50C-407E-A947-70E740481C1C}">
                <a14:useLocalDpi xmlns:a14="http://schemas.microsoft.com/office/drawing/2010/main" val="0"/>
              </a:ext>
            </a:extLst>
          </a:blip>
          <a:srcRect t="32410" r="-3" b="-3"/>
          <a:stretch>
            <a:fillRect/>
          </a:stretch>
        </p:blipFill>
        <p:spPr bwMode="auto">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l="34342" r="19796" b="-1"/>
          <a:stretch>
            <a:fillRect/>
          </a:stretch>
        </p:blipFill>
        <p:spPr bwMode="auto">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405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08627" y="2060848"/>
            <a:ext cx="6167629" cy="2554545"/>
          </a:xfrm>
          <a:prstGeom prst="rect">
            <a:avLst/>
          </a:prstGeom>
          <a:noFill/>
          <a:ln>
            <a:solidFill>
              <a:schemeClr val="tx1"/>
            </a:solidFill>
            <a:prstDash val="dash"/>
          </a:ln>
        </p:spPr>
        <p:txBody>
          <a:bodyPr wrap="square" rtlCol="0">
            <a:spAutoFit/>
          </a:bodyPr>
          <a:lstStyle/>
          <a:p>
            <a:pPr algn="ctr"/>
            <a:r>
              <a:rPr lang="es-CO" sz="8000" b="1" dirty="0">
                <a:solidFill>
                  <a:schemeClr val="bg1">
                    <a:lumMod val="50000"/>
                  </a:schemeClr>
                </a:solidFill>
              </a:rPr>
              <a:t>VALORACIÓN DEL RIESGO </a:t>
            </a:r>
            <a:endParaRPr lang="es-ES" sz="8000" b="1" dirty="0">
              <a:solidFill>
                <a:schemeClr val="bg1">
                  <a:lumMod val="50000"/>
                </a:schemeClr>
              </a:solidFill>
            </a:endParaRPr>
          </a:p>
        </p:txBody>
      </p:sp>
      <p:sp>
        <p:nvSpPr>
          <p:cNvPr id="3079" name="Rectangle 7"/>
          <p:cNvSpPr>
            <a:spLocks noChangeArrowheads="1"/>
          </p:cNvSpPr>
          <p:nvPr/>
        </p:nvSpPr>
        <p:spPr bwMode="auto">
          <a:xfrm>
            <a:off x="457200" y="661990"/>
            <a:ext cx="8229600" cy="623870"/>
          </a:xfrm>
          <a:prstGeom prst="rect">
            <a:avLst/>
          </a:prstGeom>
          <a:noFill/>
          <a:ln w="9525">
            <a:noFill/>
            <a:miter lim="800000"/>
            <a:headEnd/>
            <a:tailEnd/>
          </a:ln>
          <a:effectLst/>
        </p:spPr>
        <p:txBody>
          <a:bodyPr anchor="ctr"/>
          <a:lstStyle/>
          <a:p>
            <a:pPr algn="ctr"/>
            <a:r>
              <a:rPr lang="es-CO" sz="2800" b="1" dirty="0">
                <a:solidFill>
                  <a:srgbClr val="000099"/>
                </a:solidFill>
              </a:rPr>
              <a:t>VISION GENERAL DEL PROCESO  DE GESTIÓN DEL RIESGO </a:t>
            </a:r>
          </a:p>
          <a:p>
            <a:pPr algn="ctr"/>
            <a:endParaRPr lang="es-CO" sz="3600" b="1" dirty="0">
              <a:solidFill>
                <a:srgbClr val="000099"/>
              </a:solidFill>
            </a:endParaRPr>
          </a:p>
        </p:txBody>
      </p:sp>
      <p:grpSp>
        <p:nvGrpSpPr>
          <p:cNvPr id="9" name="8 Grupo"/>
          <p:cNvGrpSpPr/>
          <p:nvPr/>
        </p:nvGrpSpPr>
        <p:grpSpPr>
          <a:xfrm>
            <a:off x="251521" y="1285860"/>
            <a:ext cx="8414638" cy="4672028"/>
            <a:chOff x="1396905" y="971550"/>
            <a:chExt cx="6456676" cy="4972050"/>
          </a:xfrm>
        </p:grpSpPr>
        <p:sp>
          <p:nvSpPr>
            <p:cNvPr id="11" name="Text Box 9"/>
            <p:cNvSpPr txBox="1">
              <a:spLocks noChangeArrowheads="1"/>
            </p:cNvSpPr>
            <p:nvPr/>
          </p:nvSpPr>
          <p:spPr bwMode="auto">
            <a:xfrm>
              <a:off x="2317750" y="1189038"/>
              <a:ext cx="3276600" cy="4254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CO" sz="2000">
                  <a:latin typeface="Arial" charset="0"/>
                </a:rPr>
                <a:t>Establecer contexto</a:t>
              </a:r>
              <a:endParaRPr lang="es-ES" sz="2000">
                <a:latin typeface="Arial" charset="0"/>
              </a:endParaRPr>
            </a:p>
          </p:txBody>
        </p:sp>
        <p:sp>
          <p:nvSpPr>
            <p:cNvPr id="12" name="Text Box 10">
              <a:hlinkClick r:id="" action="ppaction://hlinkshowjump?jump=nextslide"/>
            </p:cNvPr>
            <p:cNvSpPr txBox="1">
              <a:spLocks noChangeArrowheads="1"/>
            </p:cNvSpPr>
            <p:nvPr/>
          </p:nvSpPr>
          <p:spPr bwMode="auto">
            <a:xfrm>
              <a:off x="2317750" y="1936750"/>
              <a:ext cx="3276600" cy="4254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pPr>
              <a:r>
                <a:rPr lang="es-CO" sz="2000" dirty="0">
                  <a:latin typeface="Arial" charset="0"/>
                </a:rPr>
                <a:t>Identificar riesgos </a:t>
              </a:r>
              <a:endParaRPr lang="es-ES" sz="2000" dirty="0">
                <a:latin typeface="Arial" charset="0"/>
              </a:endParaRPr>
            </a:p>
          </p:txBody>
        </p:sp>
        <p:sp>
          <p:nvSpPr>
            <p:cNvPr id="13" name="Text Box 11"/>
            <p:cNvSpPr txBox="1">
              <a:spLocks noChangeArrowheads="1"/>
            </p:cNvSpPr>
            <p:nvPr/>
          </p:nvSpPr>
          <p:spPr bwMode="auto">
            <a:xfrm>
              <a:off x="5817128" y="2012950"/>
              <a:ext cx="1601788" cy="274638"/>
            </a:xfrm>
            <a:prstGeom prst="rect">
              <a:avLst/>
            </a:prstGeom>
            <a:noFill/>
            <a:ln w="9525">
              <a:noFill/>
              <a:miter lim="800000"/>
              <a:headEnd/>
              <a:tailEnd/>
            </a:ln>
            <a:effectLst/>
          </p:spPr>
          <p:txBody>
            <a:bodyPr wrap="none">
              <a:spAutoFit/>
            </a:bodyPr>
            <a:lstStyle/>
            <a:p>
              <a:r>
                <a:rPr lang="es-CO" sz="1200" dirty="0">
                  <a:latin typeface="Arial" charset="0"/>
                </a:rPr>
                <a:t>Qué puede suceder?</a:t>
              </a:r>
              <a:endParaRPr lang="es-ES" sz="1200" dirty="0">
                <a:latin typeface="Arial" charset="0"/>
              </a:endParaRPr>
            </a:p>
          </p:txBody>
        </p:sp>
        <p:sp>
          <p:nvSpPr>
            <p:cNvPr id="14" name="Text Box 12"/>
            <p:cNvSpPr txBox="1">
              <a:spLocks noChangeArrowheads="1"/>
            </p:cNvSpPr>
            <p:nvPr/>
          </p:nvSpPr>
          <p:spPr bwMode="auto">
            <a:xfrm>
              <a:off x="2317750" y="2698750"/>
              <a:ext cx="3276600" cy="4254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pPr>
              <a:r>
                <a:rPr lang="es-CO" sz="2000">
                  <a:latin typeface="Arial" charset="0"/>
                </a:rPr>
                <a:t>Analizar riesgos </a:t>
              </a:r>
              <a:endParaRPr lang="es-ES" sz="2000">
                <a:latin typeface="Arial" charset="0"/>
              </a:endParaRPr>
            </a:p>
          </p:txBody>
        </p:sp>
        <p:sp>
          <p:nvSpPr>
            <p:cNvPr id="15" name="Text Box 13"/>
            <p:cNvSpPr txBox="1">
              <a:spLocks noChangeArrowheads="1"/>
            </p:cNvSpPr>
            <p:nvPr/>
          </p:nvSpPr>
          <p:spPr bwMode="auto">
            <a:xfrm>
              <a:off x="5817128" y="2622550"/>
              <a:ext cx="1645329" cy="687836"/>
            </a:xfrm>
            <a:prstGeom prst="rect">
              <a:avLst/>
            </a:prstGeom>
            <a:noFill/>
            <a:ln w="9525">
              <a:noFill/>
              <a:miter lim="800000"/>
              <a:headEnd/>
              <a:tailEnd/>
            </a:ln>
            <a:effectLst/>
          </p:spPr>
          <p:txBody>
            <a:bodyPr wrap="square">
              <a:spAutoFit/>
            </a:bodyPr>
            <a:lstStyle/>
            <a:p>
              <a:r>
                <a:rPr lang="es-CO" sz="1200" dirty="0">
                  <a:latin typeface="Arial" charset="0"/>
                </a:rPr>
                <a:t>Por qué puede suceder?</a:t>
              </a:r>
            </a:p>
            <a:p>
              <a:r>
                <a:rPr lang="es-CO" sz="1200" dirty="0">
                  <a:latin typeface="Arial" charset="0"/>
                </a:rPr>
                <a:t>Qué lo puede generar?</a:t>
              </a:r>
            </a:p>
            <a:p>
              <a:r>
                <a:rPr lang="es-CO" sz="1200" dirty="0">
                  <a:latin typeface="Arial" charset="0"/>
                </a:rPr>
                <a:t>Qué impacto puede tener’</a:t>
              </a:r>
              <a:endParaRPr lang="es-ES" sz="1200" dirty="0">
                <a:latin typeface="Arial" charset="0"/>
              </a:endParaRPr>
            </a:p>
          </p:txBody>
        </p:sp>
        <p:sp>
          <p:nvSpPr>
            <p:cNvPr id="16" name="Text Box 14"/>
            <p:cNvSpPr txBox="1">
              <a:spLocks noChangeArrowheads="1"/>
            </p:cNvSpPr>
            <p:nvPr/>
          </p:nvSpPr>
          <p:spPr bwMode="auto">
            <a:xfrm>
              <a:off x="2317750" y="3384550"/>
              <a:ext cx="3276600" cy="4254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pPr>
              <a:r>
                <a:rPr lang="es-CO" sz="2000" dirty="0">
                  <a:latin typeface="Arial" charset="0"/>
                </a:rPr>
                <a:t>Evaluar riesgos </a:t>
              </a:r>
              <a:endParaRPr lang="es-ES" sz="2000" dirty="0">
                <a:latin typeface="Arial" charset="0"/>
              </a:endParaRPr>
            </a:p>
          </p:txBody>
        </p:sp>
        <p:sp>
          <p:nvSpPr>
            <p:cNvPr id="17" name="Text Box 15"/>
            <p:cNvSpPr txBox="1">
              <a:spLocks noChangeArrowheads="1"/>
            </p:cNvSpPr>
            <p:nvPr/>
          </p:nvSpPr>
          <p:spPr bwMode="auto">
            <a:xfrm>
              <a:off x="5872381" y="3384550"/>
              <a:ext cx="1981200" cy="457200"/>
            </a:xfrm>
            <a:prstGeom prst="rect">
              <a:avLst/>
            </a:prstGeom>
            <a:noFill/>
            <a:ln w="9525">
              <a:noFill/>
              <a:miter lim="800000"/>
              <a:headEnd/>
              <a:tailEnd/>
            </a:ln>
            <a:effectLst/>
          </p:spPr>
          <p:txBody>
            <a:bodyPr>
              <a:spAutoFit/>
            </a:bodyPr>
            <a:lstStyle/>
            <a:p>
              <a:r>
                <a:rPr lang="es-CO" sz="1200" dirty="0">
                  <a:latin typeface="Arial" charset="0"/>
                </a:rPr>
                <a:t>Determinar probabilidad y consecuencia</a:t>
              </a:r>
              <a:endParaRPr lang="es-ES" sz="1200" dirty="0">
                <a:latin typeface="Arial" charset="0"/>
              </a:endParaRPr>
            </a:p>
          </p:txBody>
        </p:sp>
        <p:sp>
          <p:nvSpPr>
            <p:cNvPr id="18" name="AutoShape 16"/>
            <p:cNvSpPr>
              <a:spLocks noChangeArrowheads="1"/>
            </p:cNvSpPr>
            <p:nvPr/>
          </p:nvSpPr>
          <p:spPr bwMode="auto">
            <a:xfrm>
              <a:off x="3232150" y="3994150"/>
              <a:ext cx="1447800" cy="1295400"/>
            </a:xfrm>
            <a:prstGeom prst="diamond">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es-CO"/>
            </a:p>
          </p:txBody>
        </p:sp>
        <p:sp>
          <p:nvSpPr>
            <p:cNvPr id="19" name="Text Box 17"/>
            <p:cNvSpPr txBox="1">
              <a:spLocks noChangeArrowheads="1"/>
            </p:cNvSpPr>
            <p:nvPr/>
          </p:nvSpPr>
          <p:spPr bwMode="auto">
            <a:xfrm>
              <a:off x="3540215" y="4468540"/>
              <a:ext cx="840341" cy="393049"/>
            </a:xfrm>
            <a:prstGeom prst="rect">
              <a:avLst/>
            </a:prstGeom>
            <a:noFill/>
            <a:ln w="9525">
              <a:noFill/>
              <a:miter lim="800000"/>
              <a:headEnd/>
              <a:tailEnd/>
            </a:ln>
            <a:effectLst/>
          </p:spPr>
          <p:txBody>
            <a:bodyPr wrap="none">
              <a:spAutoFit/>
            </a:bodyPr>
            <a:lstStyle/>
            <a:p>
              <a:r>
                <a:rPr lang="es-CO" b="1" dirty="0">
                  <a:solidFill>
                    <a:schemeClr val="bg1"/>
                  </a:solidFill>
                  <a:latin typeface="Arial" charset="0"/>
                </a:rPr>
                <a:t>Acepta?</a:t>
              </a:r>
              <a:endParaRPr lang="es-ES" b="1" dirty="0">
                <a:solidFill>
                  <a:schemeClr val="bg1"/>
                </a:solidFill>
                <a:latin typeface="Arial" charset="0"/>
              </a:endParaRPr>
            </a:p>
          </p:txBody>
        </p:sp>
        <p:sp>
          <p:nvSpPr>
            <p:cNvPr id="20" name="Text Box 18"/>
            <p:cNvSpPr txBox="1">
              <a:spLocks noChangeArrowheads="1"/>
            </p:cNvSpPr>
            <p:nvPr/>
          </p:nvSpPr>
          <p:spPr bwMode="auto">
            <a:xfrm>
              <a:off x="2317750" y="5518150"/>
              <a:ext cx="3276600" cy="42545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a:spcBef>
                  <a:spcPct val="50000"/>
                </a:spcBef>
              </a:pPr>
              <a:r>
                <a:rPr lang="es-CO" sz="2000" dirty="0">
                  <a:latin typeface="Arial" charset="0"/>
                </a:rPr>
                <a:t>Tratamiento, control </a:t>
              </a:r>
              <a:endParaRPr lang="es-ES" sz="2000" dirty="0">
                <a:latin typeface="Arial" charset="0"/>
              </a:endParaRPr>
            </a:p>
          </p:txBody>
        </p:sp>
        <p:cxnSp>
          <p:nvCxnSpPr>
            <p:cNvPr id="22" name="AutoShape 19"/>
            <p:cNvCxnSpPr>
              <a:cxnSpLocks noChangeShapeType="1"/>
              <a:stCxn id="11" idx="2"/>
              <a:endCxn id="12" idx="0"/>
            </p:cNvCxnSpPr>
            <p:nvPr/>
          </p:nvCxnSpPr>
          <p:spPr bwMode="auto">
            <a:xfrm>
              <a:off x="3956050" y="1628775"/>
              <a:ext cx="0" cy="293688"/>
            </a:xfrm>
            <a:prstGeom prst="straightConnector1">
              <a:avLst/>
            </a:prstGeom>
            <a:noFill/>
            <a:ln w="28575">
              <a:solidFill>
                <a:schemeClr val="tx1"/>
              </a:solidFill>
              <a:round/>
              <a:headEnd/>
              <a:tailEnd type="triangle" w="med" len="med"/>
            </a:ln>
            <a:effectLst/>
          </p:spPr>
        </p:cxnSp>
        <p:cxnSp>
          <p:nvCxnSpPr>
            <p:cNvPr id="23" name="AutoShape 20"/>
            <p:cNvCxnSpPr>
              <a:cxnSpLocks noChangeShapeType="1"/>
              <a:stCxn id="12" idx="2"/>
              <a:endCxn id="14" idx="0"/>
            </p:cNvCxnSpPr>
            <p:nvPr/>
          </p:nvCxnSpPr>
          <p:spPr bwMode="auto">
            <a:xfrm>
              <a:off x="3956050" y="2376488"/>
              <a:ext cx="0" cy="307975"/>
            </a:xfrm>
            <a:prstGeom prst="straightConnector1">
              <a:avLst/>
            </a:prstGeom>
            <a:noFill/>
            <a:ln w="28575">
              <a:solidFill>
                <a:schemeClr val="tx1"/>
              </a:solidFill>
              <a:round/>
              <a:headEnd/>
              <a:tailEnd type="triangle" w="med" len="med"/>
            </a:ln>
            <a:effectLst/>
          </p:spPr>
        </p:cxnSp>
        <p:cxnSp>
          <p:nvCxnSpPr>
            <p:cNvPr id="24" name="AutoShape 21"/>
            <p:cNvCxnSpPr>
              <a:cxnSpLocks noChangeShapeType="1"/>
              <a:stCxn id="14" idx="2"/>
              <a:endCxn id="16" idx="0"/>
            </p:cNvCxnSpPr>
            <p:nvPr/>
          </p:nvCxnSpPr>
          <p:spPr bwMode="auto">
            <a:xfrm>
              <a:off x="3956050" y="3138488"/>
              <a:ext cx="0" cy="231775"/>
            </a:xfrm>
            <a:prstGeom prst="straightConnector1">
              <a:avLst/>
            </a:prstGeom>
            <a:noFill/>
            <a:ln w="28575">
              <a:solidFill>
                <a:schemeClr val="tx1"/>
              </a:solidFill>
              <a:round/>
              <a:headEnd/>
              <a:tailEnd type="triangle" w="med" len="med"/>
            </a:ln>
            <a:effectLst/>
          </p:spPr>
        </p:cxnSp>
        <p:cxnSp>
          <p:nvCxnSpPr>
            <p:cNvPr id="25" name="AutoShape 22"/>
            <p:cNvCxnSpPr>
              <a:cxnSpLocks noChangeShapeType="1"/>
              <a:stCxn id="16" idx="2"/>
              <a:endCxn id="18" idx="0"/>
            </p:cNvCxnSpPr>
            <p:nvPr/>
          </p:nvCxnSpPr>
          <p:spPr bwMode="auto">
            <a:xfrm>
              <a:off x="3956050" y="3824288"/>
              <a:ext cx="0" cy="155575"/>
            </a:xfrm>
            <a:prstGeom prst="straightConnector1">
              <a:avLst/>
            </a:prstGeom>
            <a:noFill/>
            <a:ln w="28575">
              <a:solidFill>
                <a:schemeClr val="tx1"/>
              </a:solidFill>
              <a:round/>
              <a:headEnd/>
              <a:tailEnd type="triangle" w="med" len="med"/>
            </a:ln>
            <a:effectLst/>
          </p:spPr>
        </p:cxnSp>
        <p:cxnSp>
          <p:nvCxnSpPr>
            <p:cNvPr id="26" name="AutoShape 23"/>
            <p:cNvCxnSpPr>
              <a:cxnSpLocks noChangeShapeType="1"/>
              <a:stCxn id="18" idx="2"/>
              <a:endCxn id="20" idx="0"/>
            </p:cNvCxnSpPr>
            <p:nvPr/>
          </p:nvCxnSpPr>
          <p:spPr bwMode="auto">
            <a:xfrm>
              <a:off x="3956050" y="5303838"/>
              <a:ext cx="0" cy="200025"/>
            </a:xfrm>
            <a:prstGeom prst="straightConnector1">
              <a:avLst/>
            </a:prstGeom>
            <a:noFill/>
            <a:ln w="28575">
              <a:solidFill>
                <a:schemeClr val="tx1"/>
              </a:solidFill>
              <a:round/>
              <a:headEnd/>
              <a:tailEnd type="triangle" w="med" len="med"/>
            </a:ln>
            <a:effectLst/>
          </p:spPr>
        </p:cxnSp>
        <p:sp>
          <p:nvSpPr>
            <p:cNvPr id="27" name="Text Box 24"/>
            <p:cNvSpPr txBox="1">
              <a:spLocks noChangeArrowheads="1"/>
            </p:cNvSpPr>
            <p:nvPr/>
          </p:nvSpPr>
          <p:spPr bwMode="auto">
            <a:xfrm rot="16200000">
              <a:off x="-768369" y="3288874"/>
              <a:ext cx="4637557" cy="30701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s-CO" sz="2000" dirty="0">
                  <a:latin typeface="Arial" charset="0"/>
                </a:rPr>
                <a:t>Comunicar</a:t>
              </a:r>
              <a:endParaRPr lang="es-ES" sz="2000" dirty="0">
                <a:latin typeface="Arial" charset="0"/>
              </a:endParaRPr>
            </a:p>
          </p:txBody>
        </p:sp>
        <p:sp>
          <p:nvSpPr>
            <p:cNvPr id="28" name="Text Box 25"/>
            <p:cNvSpPr txBox="1">
              <a:spLocks noChangeArrowheads="1"/>
            </p:cNvSpPr>
            <p:nvPr/>
          </p:nvSpPr>
          <p:spPr bwMode="auto">
            <a:xfrm rot="16200000">
              <a:off x="5158821" y="3273732"/>
              <a:ext cx="4607275" cy="30701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r>
                <a:rPr lang="es-CO" sz="2000" dirty="0">
                  <a:latin typeface="Arial" charset="0"/>
                </a:rPr>
                <a:t>Monitorear</a:t>
              </a:r>
              <a:endParaRPr lang="es-ES" sz="2000" dirty="0">
                <a:latin typeface="Arial" charset="0"/>
              </a:endParaRPr>
            </a:p>
          </p:txBody>
        </p:sp>
        <p:sp>
          <p:nvSpPr>
            <p:cNvPr id="29" name="Text Box 26"/>
            <p:cNvSpPr txBox="1">
              <a:spLocks noChangeArrowheads="1"/>
            </p:cNvSpPr>
            <p:nvPr/>
          </p:nvSpPr>
          <p:spPr bwMode="auto">
            <a:xfrm>
              <a:off x="5817128" y="971550"/>
              <a:ext cx="762000" cy="854075"/>
            </a:xfrm>
            <a:prstGeom prst="rect">
              <a:avLst/>
            </a:prstGeom>
            <a:noFill/>
            <a:ln w="9525">
              <a:noFill/>
              <a:miter lim="800000"/>
              <a:headEnd/>
              <a:tailEnd/>
            </a:ln>
            <a:effectLst/>
          </p:spPr>
          <p:txBody>
            <a:bodyPr wrap="none">
              <a:spAutoFit/>
            </a:bodyPr>
            <a:lstStyle/>
            <a:p>
              <a:r>
                <a:rPr lang="es-CO" sz="1000" dirty="0">
                  <a:latin typeface="Arial" charset="0"/>
                </a:rPr>
                <a:t>Objetivos</a:t>
              </a:r>
            </a:p>
            <a:p>
              <a:r>
                <a:rPr lang="es-CO" sz="1000" dirty="0">
                  <a:latin typeface="Arial" charset="0"/>
                </a:rPr>
                <a:t>Estructura</a:t>
              </a:r>
            </a:p>
            <a:p>
              <a:r>
                <a:rPr lang="es-CO" sz="1000" dirty="0">
                  <a:latin typeface="Arial" charset="0"/>
                </a:rPr>
                <a:t>Cultura</a:t>
              </a:r>
            </a:p>
            <a:p>
              <a:r>
                <a:rPr lang="es-CO" sz="1000" dirty="0">
                  <a:latin typeface="Arial" charset="0"/>
                </a:rPr>
                <a:t>Estrategia</a:t>
              </a:r>
            </a:p>
            <a:p>
              <a:r>
                <a:rPr lang="es-CO" sz="1000" dirty="0">
                  <a:latin typeface="Arial" charset="0"/>
                </a:rPr>
                <a:t>Desarrollo</a:t>
              </a:r>
              <a:endParaRPr lang="es-ES" sz="1000" dirty="0">
                <a:latin typeface="Arial" charset="0"/>
              </a:endParaRPr>
            </a:p>
          </p:txBody>
        </p:sp>
      </p:grpSp>
      <p:sp>
        <p:nvSpPr>
          <p:cNvPr id="2" name="1 Marcador de pie de página"/>
          <p:cNvSpPr>
            <a:spLocks noGrp="1"/>
          </p:cNvSpPr>
          <p:nvPr>
            <p:ph type="ftr" sz="quarter" idx="11"/>
          </p:nvPr>
        </p:nvSpPr>
        <p:spPr/>
        <p:txBody>
          <a:bodyPr/>
          <a:lstStyle/>
          <a:p>
            <a:r>
              <a:rPr lang="es-CO"/>
              <a:t>SANDRA ISABEL ANGULO ESPINOSA</a:t>
            </a:r>
          </a:p>
        </p:txBody>
      </p:sp>
    </p:spTree>
    <p:extLst>
      <p:ext uri="{BB962C8B-B14F-4D97-AF65-F5344CB8AC3E}">
        <p14:creationId xmlns:p14="http://schemas.microsoft.com/office/powerpoint/2010/main" val="3537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s-CO" b="1">
                <a:solidFill>
                  <a:schemeClr val="bg1"/>
                </a:solidFill>
              </a:rPr>
              <a:t>Ejemplo Práctico: Riesgo Químico</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525CC4F2-1919-D205-25F1-777498C0265B}"/>
              </a:ext>
            </a:extLst>
          </p:cNvPr>
          <p:cNvGraphicFramePr>
            <a:graphicFrameLocks noGrp="1"/>
          </p:cNvGraphicFramePr>
          <p:nvPr>
            <p:ph idx="1"/>
            <p:extLst>
              <p:ext uri="{D42A27DB-BD31-4B8C-83A1-F6EECF244321}">
                <p14:modId xmlns:p14="http://schemas.microsoft.com/office/powerpoint/2010/main" val="2205934453"/>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27984" y="1628800"/>
            <a:ext cx="4248472" cy="3170099"/>
          </a:xfrm>
          <a:prstGeom prst="rect">
            <a:avLst/>
          </a:prstGeom>
          <a:noFill/>
        </p:spPr>
        <p:txBody>
          <a:bodyPr wrap="square" rtlCol="0">
            <a:spAutoFit/>
          </a:bodyPr>
          <a:lstStyle/>
          <a:p>
            <a:pPr algn="ctr"/>
            <a:r>
              <a:rPr lang="es-CO" sz="4000" b="1" i="1" dirty="0">
                <a:solidFill>
                  <a:srgbClr val="CC00CC"/>
                </a:solidFill>
                <a:effectLst>
                  <a:outerShdw blurRad="38100" dist="38100" dir="2700000" algn="tl">
                    <a:srgbClr val="000000">
                      <a:alpha val="43137"/>
                    </a:srgbClr>
                  </a:outerShdw>
                </a:effectLst>
                <a:latin typeface="+mj-lt"/>
                <a:ea typeface="+mj-ea"/>
                <a:cs typeface="+mj-cs"/>
              </a:rPr>
              <a:t>TÉRMINOS RELACIONADOS CON LA COMUNICACIÓN Y LA CONSULTA</a:t>
            </a:r>
            <a:endParaRPr lang="es-ES" sz="4000" b="1" i="1" dirty="0">
              <a:solidFill>
                <a:srgbClr val="CC00CC"/>
              </a:solidFill>
              <a:effectLst>
                <a:outerShdw blurRad="38100" dist="38100" dir="2700000" algn="tl">
                  <a:srgbClr val="000000">
                    <a:alpha val="43137"/>
                  </a:srgbClr>
                </a:outerShdw>
              </a:effectLst>
              <a:latin typeface="+mj-lt"/>
              <a:ea typeface="+mj-ea"/>
              <a:cs typeface="+mj-cs"/>
            </a:endParaRPr>
          </a:p>
        </p:txBody>
      </p:sp>
      <p:pic>
        <p:nvPicPr>
          <p:cNvPr id="7" name="Picture 4" descr="Flowers Stock Images - Image: 4929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30144"/>
            <a:ext cx="3816424" cy="4032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510" y="5589242"/>
            <a:ext cx="3324931" cy="9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594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ChangeArrowheads="1"/>
          </p:cNvSpPr>
          <p:nvPr/>
        </p:nvSpPr>
        <p:spPr bwMode="auto">
          <a:xfrm>
            <a:off x="360759" y="3752849"/>
            <a:ext cx="2468166"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600" b="1">
                <a:latin typeface="+mj-lt"/>
                <a:ea typeface="+mj-ea"/>
                <a:cs typeface="+mj-cs"/>
              </a:rPr>
              <a:t>TÉRMINOS RELACIONADOS CON LA COMUNICACIÓN Y LA CONSULTA </a:t>
            </a:r>
          </a:p>
          <a:p>
            <a:pPr defTabSz="914400">
              <a:lnSpc>
                <a:spcPct val="90000"/>
              </a:lnSpc>
              <a:spcBef>
                <a:spcPct val="0"/>
              </a:spcBef>
              <a:spcAft>
                <a:spcPts val="600"/>
              </a:spcAft>
            </a:pPr>
            <a:endParaRPr lang="en-US" sz="2600" b="1">
              <a:latin typeface="+mj-lt"/>
              <a:ea typeface="+mj-ea"/>
              <a:cs typeface="+mj-cs"/>
            </a:endParaRPr>
          </a:p>
        </p:txBody>
      </p:sp>
      <p:pic>
        <p:nvPicPr>
          <p:cNvPr id="5" name="Picture 2" descr="Parrot Meeting">
            <a:hlinkClick r:id="rId3"/>
          </p:cNvPr>
          <p:cNvPicPr>
            <a:picLocks noChangeAspect="1" noChangeArrowheads="1"/>
          </p:cNvPicPr>
          <p:nvPr/>
        </p:nvPicPr>
        <p:blipFill>
          <a:blip r:embed="rId4" cstate="print"/>
          <a:srcRect t="21962"/>
          <a:stretch>
            <a:fill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080" name="Text Box 8"/>
          <p:cNvSpPr txBox="1">
            <a:spLocks noChangeArrowheads="1"/>
          </p:cNvSpPr>
          <p:nvPr/>
        </p:nvSpPr>
        <p:spPr bwMode="auto">
          <a:xfrm>
            <a:off x="3167986" y="3752850"/>
            <a:ext cx="5614060" cy="245268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000" b="1"/>
              <a:t>COMUNICACIÓN Y CONSULTA: </a:t>
            </a:r>
          </a:p>
          <a:p>
            <a:pPr indent="-228600" defTabSz="914400">
              <a:lnSpc>
                <a:spcPct val="90000"/>
              </a:lnSpc>
              <a:spcAft>
                <a:spcPts val="600"/>
              </a:spcAft>
              <a:buFont typeface="Arial" panose="020B0604020202020204" pitchFamily="34" charset="0"/>
              <a:buChar char="•"/>
            </a:pPr>
            <a:r>
              <a:rPr lang="en-US" sz="1000"/>
              <a:t>Procesos continuos y reiterativos que una organización lleva a cabo para </a:t>
            </a:r>
            <a:r>
              <a:rPr lang="en-US" sz="1000" b="1"/>
              <a:t>suministrar, compartir u obtener información e involucrarse en un diálogo con las partes involucradas en la gestión del riesgo.</a:t>
            </a:r>
          </a:p>
          <a:p>
            <a:pPr indent="-228600" defTabSz="914400">
              <a:lnSpc>
                <a:spcPct val="90000"/>
              </a:lnSpc>
              <a:spcAft>
                <a:spcPts val="600"/>
              </a:spcAft>
              <a:buFont typeface="Arial" panose="020B0604020202020204" pitchFamily="34" charset="0"/>
              <a:buChar char="•"/>
            </a:pPr>
            <a:r>
              <a:rPr lang="en-US" sz="1000">
                <a:hlinkClick r:id="rId5"/>
              </a:rPr>
              <a:t>http://www.youtube.com/watch?v=_wzXmpBteKk</a:t>
            </a:r>
            <a:endParaRPr lang="en-US" sz="1000"/>
          </a:p>
          <a:p>
            <a:pPr indent="-228600" defTabSz="914400">
              <a:lnSpc>
                <a:spcPct val="90000"/>
              </a:lnSpc>
              <a:spcAft>
                <a:spcPts val="600"/>
              </a:spcAft>
              <a:buFont typeface="Arial" panose="020B0604020202020204" pitchFamily="34" charset="0"/>
              <a:buChar char="•"/>
            </a:pPr>
            <a:r>
              <a:rPr lang="en-US" sz="1000" b="1"/>
              <a:t>PARTE INVOLUCRADA</a:t>
            </a:r>
          </a:p>
          <a:p>
            <a:pPr indent="-228600" defTabSz="914400">
              <a:lnSpc>
                <a:spcPct val="90000"/>
              </a:lnSpc>
              <a:spcAft>
                <a:spcPts val="600"/>
              </a:spcAft>
              <a:buFont typeface="Arial" panose="020B0604020202020204" pitchFamily="34" charset="0"/>
              <a:buChar char="•"/>
            </a:pPr>
            <a:r>
              <a:rPr lang="en-US" sz="1000"/>
              <a:t>Persona u organización que puede afectar, verse afectada o percibirse a sí misma por una decisión o una actividad.</a:t>
            </a:r>
          </a:p>
          <a:p>
            <a:pPr indent="-228600" defTabSz="914400">
              <a:lnSpc>
                <a:spcPct val="90000"/>
              </a:lnSpc>
              <a:spcAft>
                <a:spcPts val="600"/>
              </a:spcAft>
              <a:buFont typeface="Arial" panose="020B0604020202020204" pitchFamily="34" charset="0"/>
              <a:buChar char="•"/>
            </a:pPr>
            <a:endParaRPr lang="en-US" sz="1000"/>
          </a:p>
          <a:p>
            <a:pPr indent="-228600" defTabSz="914400">
              <a:lnSpc>
                <a:spcPct val="90000"/>
              </a:lnSpc>
              <a:spcAft>
                <a:spcPts val="600"/>
              </a:spcAft>
              <a:buFont typeface="Arial" panose="020B0604020202020204" pitchFamily="34" charset="0"/>
              <a:buChar char="•"/>
            </a:pPr>
            <a:r>
              <a:rPr lang="en-US" sz="1000" b="1"/>
              <a:t>PERCEPCIÓN DEL RIESGO</a:t>
            </a:r>
          </a:p>
          <a:p>
            <a:pPr indent="-228600" defTabSz="914400">
              <a:lnSpc>
                <a:spcPct val="90000"/>
              </a:lnSpc>
              <a:spcAft>
                <a:spcPts val="600"/>
              </a:spcAft>
              <a:buFont typeface="Arial" panose="020B0604020202020204" pitchFamily="34" charset="0"/>
              <a:buChar char="•"/>
            </a:pPr>
            <a:r>
              <a:rPr lang="en-US" sz="1000"/>
              <a:t>Visión del riesgo que tienen las partes involucradas (creencias)</a:t>
            </a:r>
          </a:p>
          <a:p>
            <a:pPr indent="-228600" defTabSz="914400">
              <a:lnSpc>
                <a:spcPct val="90000"/>
              </a:lnSpc>
              <a:spcAft>
                <a:spcPts val="600"/>
              </a:spcAft>
              <a:buFont typeface="Arial" panose="020B0604020202020204" pitchFamily="34" charset="0"/>
              <a:buChar char="•"/>
            </a:pPr>
            <a:r>
              <a:rPr lang="en-US" sz="1000"/>
              <a:t> </a:t>
            </a:r>
            <a:endParaRPr lang="en-US" sz="1000" b="1"/>
          </a:p>
        </p:txBody>
      </p:sp>
      <p:sp>
        <p:nvSpPr>
          <p:cNvPr id="2" name="1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sz="1000" kern="1200">
                <a:solidFill>
                  <a:schemeClr val="tx1">
                    <a:lumMod val="75000"/>
                    <a:lumOff val="25000"/>
                  </a:schemeClr>
                </a:solidFill>
                <a:latin typeface="Calibri" panose="020F0502020204030204"/>
                <a:ea typeface="+mn-ea"/>
                <a:cs typeface="+mn-cs"/>
              </a:rPr>
              <a:t>SANDRA ISABEL ANGULO ESPINOSA</a:t>
            </a:r>
          </a:p>
        </p:txBody>
      </p:sp>
    </p:spTree>
    <p:extLst>
      <p:ext uri="{BB962C8B-B14F-4D97-AF65-F5344CB8AC3E}">
        <p14:creationId xmlns:p14="http://schemas.microsoft.com/office/powerpoint/2010/main" val="2065136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835357" y="3023754"/>
            <a:ext cx="3675108" cy="273696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700" b="1" i="1" kern="1200">
                <a:solidFill>
                  <a:schemeClr val="tx1"/>
                </a:solidFill>
                <a:effectLst>
                  <a:outerShdw blurRad="38100" dist="38100" dir="2700000" algn="tl">
                    <a:srgbClr val="000000">
                      <a:alpha val="43137"/>
                    </a:srgbClr>
                  </a:outerShdw>
                </a:effectLst>
                <a:latin typeface="+mj-lt"/>
                <a:ea typeface="+mj-ea"/>
                <a:cs typeface="+mj-cs"/>
              </a:rPr>
              <a:t>TÉRMINOS RELACIONADOS CON CONTEXTO</a:t>
            </a:r>
          </a:p>
        </p:txBody>
      </p:sp>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048031"/>
            <a:ext cx="548639"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257770"/>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C:\Users\Carrito\AppData\Local\Microsoft\Windows\Temporary Internet Files\Content.IE5\W9ANTV4O\LogoInstitucionalPersoneria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l="38770" r="24052"/>
          <a:stretch>
            <a:fillRect/>
          </a:stretch>
        </p:blipFill>
        <p:spPr bwMode="auto">
          <a:xfrm>
            <a:off x="5335621" y="471748"/>
            <a:ext cx="3243637" cy="2552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3462252"/>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Flowers Stock Images - Image: 4929984"/>
          <p:cNvPicPr>
            <a:picLocks noChangeAspect="1" noChangeArrowheads="1"/>
          </p:cNvPicPr>
          <p:nvPr/>
        </p:nvPicPr>
        <p:blipFill>
          <a:blip r:embed="rId3">
            <a:extLst>
              <a:ext uri="{28A0092B-C50C-407E-A947-70E740481C1C}">
                <a14:useLocalDpi xmlns:a14="http://schemas.microsoft.com/office/drawing/2010/main" val="0"/>
              </a:ext>
            </a:extLst>
          </a:blip>
          <a:srcRect l="10603" r="4875"/>
          <a:stretch>
            <a:fillRect/>
          </a:stretch>
        </p:blipFill>
        <p:spPr bwMode="auto">
          <a:xfrm>
            <a:off x="5335621" y="3676230"/>
            <a:ext cx="3243637"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21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595246" y="386930"/>
            <a:ext cx="7549592" cy="129844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900" b="1">
                <a:latin typeface="+mj-lt"/>
                <a:ea typeface="+mj-ea"/>
                <a:cs typeface="+mj-cs"/>
              </a:rPr>
              <a:t>TÉRMINOS RELACIONADOS CON EL CONTEXTO</a:t>
            </a:r>
          </a:p>
          <a:p>
            <a:pPr defTabSz="914400">
              <a:lnSpc>
                <a:spcPct val="90000"/>
              </a:lnSpc>
              <a:spcBef>
                <a:spcPct val="0"/>
              </a:spcBef>
              <a:spcAft>
                <a:spcPts val="600"/>
              </a:spcAft>
            </a:pPr>
            <a:endParaRPr lang="en-US" sz="3900" b="1">
              <a:latin typeface="+mj-lt"/>
              <a:ea typeface="+mj-ea"/>
              <a:cs typeface="+mj-cs"/>
            </a:endParaRPr>
          </a:p>
        </p:txBody>
      </p:sp>
      <p:sp>
        <p:nvSpPr>
          <p:cNvPr id="3087" name="Rectangle 308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Text Box 8"/>
          <p:cNvSpPr txBox="1">
            <a:spLocks noChangeArrowheads="1"/>
          </p:cNvSpPr>
          <p:nvPr/>
        </p:nvSpPr>
        <p:spPr bwMode="auto">
          <a:xfrm>
            <a:off x="595245" y="2599509"/>
            <a:ext cx="3398174" cy="363945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200" b="1"/>
              <a:t>ESTABLECIMIENTO DEL CONTEXTO: </a:t>
            </a:r>
          </a:p>
          <a:p>
            <a:pPr indent="-228600" defTabSz="914400">
              <a:lnSpc>
                <a:spcPct val="90000"/>
              </a:lnSpc>
              <a:spcAft>
                <a:spcPts val="600"/>
              </a:spcAft>
              <a:buFont typeface="Arial" panose="020B0604020202020204" pitchFamily="34" charset="0"/>
              <a:buChar char="•"/>
            </a:pPr>
            <a:r>
              <a:rPr lang="en-US" sz="1200"/>
              <a:t>Definición de los parámetros internos y externos que se han de tomar en consideración cuando se gestiona el riesgo y establecimiento del alcance y los criterios de riesgo. </a:t>
            </a:r>
          </a:p>
          <a:p>
            <a:pPr indent="-228600" defTabSz="914400">
              <a:lnSpc>
                <a:spcPct val="90000"/>
              </a:lnSpc>
              <a:spcAft>
                <a:spcPts val="600"/>
              </a:spcAft>
              <a:buFont typeface="Arial" panose="020B0604020202020204" pitchFamily="34" charset="0"/>
              <a:buChar char="•"/>
            </a:pPr>
            <a:r>
              <a:rPr lang="en-US" sz="1200"/>
              <a:t> </a:t>
            </a:r>
          </a:p>
          <a:p>
            <a:pPr indent="-228600" defTabSz="914400">
              <a:lnSpc>
                <a:spcPct val="90000"/>
              </a:lnSpc>
              <a:spcAft>
                <a:spcPts val="600"/>
              </a:spcAft>
              <a:buFont typeface="Arial" panose="020B0604020202020204" pitchFamily="34" charset="0"/>
              <a:buChar char="•"/>
            </a:pPr>
            <a:r>
              <a:rPr lang="en-US" sz="1200" b="1"/>
              <a:t>CONTEXTO EXTERNO</a:t>
            </a:r>
          </a:p>
          <a:p>
            <a:pPr indent="-228600" defTabSz="914400">
              <a:lnSpc>
                <a:spcPct val="90000"/>
              </a:lnSpc>
              <a:spcAft>
                <a:spcPts val="600"/>
              </a:spcAft>
              <a:buFont typeface="Arial" panose="020B0604020202020204" pitchFamily="34" charset="0"/>
              <a:buChar char="•"/>
            </a:pPr>
            <a:r>
              <a:rPr lang="en-US" sz="1200"/>
              <a:t>Ambiente externo en el cual la organización busca alcanzar sus objetivos. (Ambiente cultural, social,  político, legal, financiero etc.)</a:t>
            </a:r>
          </a:p>
          <a:p>
            <a:pPr indent="-228600" defTabSz="914400">
              <a:lnSpc>
                <a:spcPct val="90000"/>
              </a:lnSpc>
              <a:spcAft>
                <a:spcPts val="600"/>
              </a:spcAft>
              <a:buFont typeface="Arial" panose="020B0604020202020204" pitchFamily="34" charset="0"/>
              <a:buChar char="•"/>
            </a:pPr>
            <a:endParaRPr lang="en-US" sz="1200"/>
          </a:p>
          <a:p>
            <a:pPr indent="-228600" defTabSz="914400">
              <a:lnSpc>
                <a:spcPct val="90000"/>
              </a:lnSpc>
              <a:spcAft>
                <a:spcPts val="600"/>
              </a:spcAft>
              <a:buFont typeface="Arial" panose="020B0604020202020204" pitchFamily="34" charset="0"/>
              <a:buChar char="•"/>
            </a:pPr>
            <a:r>
              <a:rPr lang="en-US" sz="1200" b="1"/>
              <a:t>CONTEXTO INTERNO</a:t>
            </a:r>
          </a:p>
          <a:p>
            <a:pPr indent="-228600" defTabSz="914400">
              <a:lnSpc>
                <a:spcPct val="90000"/>
              </a:lnSpc>
              <a:spcAft>
                <a:spcPts val="600"/>
              </a:spcAft>
              <a:buFont typeface="Arial" panose="020B0604020202020204" pitchFamily="34" charset="0"/>
              <a:buChar char="•"/>
            </a:pPr>
            <a:r>
              <a:rPr lang="en-US" sz="1200"/>
              <a:t>Ambiente interno en el cual la organización busca alcanzar sus objetivos. (estructura organizacional, gobierno, recursos, sistemas de información etc.)</a:t>
            </a:r>
          </a:p>
          <a:p>
            <a:pPr indent="-228600" defTabSz="914400">
              <a:lnSpc>
                <a:spcPct val="90000"/>
              </a:lnSpc>
              <a:spcAft>
                <a:spcPts val="600"/>
              </a:spcAft>
              <a:buFont typeface="Arial" panose="020B0604020202020204" pitchFamily="34" charset="0"/>
              <a:buChar char="•"/>
            </a:pPr>
            <a:r>
              <a:rPr lang="en-US" sz="1200"/>
              <a:t> </a:t>
            </a:r>
            <a:endParaRPr lang="en-US" sz="1200" b="1"/>
          </a:p>
        </p:txBody>
      </p:sp>
      <p:pic>
        <p:nvPicPr>
          <p:cNvPr id="6" name="Picture 2" descr="Risk Of Infection Royalty Free Stock Photo - Image: 880535"/>
          <p:cNvPicPr>
            <a:picLocks noChangeAspect="1" noChangeArrowheads="1"/>
          </p:cNvPicPr>
          <p:nvPr/>
        </p:nvPicPr>
        <p:blipFill>
          <a:blip r:embed="rId3">
            <a:extLst>
              <a:ext uri="{28A0092B-C50C-407E-A947-70E740481C1C}">
                <a14:useLocalDpi xmlns:a14="http://schemas.microsoft.com/office/drawing/2010/main" val="0"/>
              </a:ext>
            </a:extLst>
          </a:blip>
          <a:srcRect l="19823" r="10758"/>
          <a:stretch>
            <a:fillRect/>
          </a:stretch>
        </p:blipFill>
        <p:spPr bwMode="auto">
          <a:xfrm>
            <a:off x="4433649" y="2484255"/>
            <a:ext cx="386270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91" name="Rectangle 309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Marcador de pie de página"/>
          <p:cNvSpPr>
            <a:spLocks noGrp="1"/>
          </p:cNvSpPr>
          <p:nvPr>
            <p:ph type="ftr" sz="quarter" idx="11"/>
          </p:nvPr>
        </p:nvSpPr>
        <p:spPr>
          <a:xfrm>
            <a:off x="3028950" y="6492240"/>
            <a:ext cx="30861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Tree>
    <p:extLst>
      <p:ext uri="{BB962C8B-B14F-4D97-AF65-F5344CB8AC3E}">
        <p14:creationId xmlns:p14="http://schemas.microsoft.com/office/powerpoint/2010/main" val="861066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835357" y="3023754"/>
            <a:ext cx="3675108" cy="273696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900" b="1" i="1">
                <a:effectLst>
                  <a:outerShdw blurRad="38100" dist="38100" dir="2700000" algn="tl">
                    <a:srgbClr val="000000">
                      <a:alpha val="43137"/>
                    </a:srgbClr>
                  </a:outerShdw>
                </a:effectLst>
                <a:latin typeface="+mj-lt"/>
                <a:ea typeface="+mj-ea"/>
                <a:cs typeface="+mj-cs"/>
              </a:rPr>
              <a:t>TÉRMINOS RELACIONADOS CON LA VALORACIÓN E IDENTIFICACIÓN DE LOS RIESGOS </a:t>
            </a:r>
          </a:p>
        </p:txBody>
      </p:sp>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048031"/>
            <a:ext cx="548639"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257770"/>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Flowers Stock Images - Image: 492998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5621" y="669242"/>
            <a:ext cx="3243637" cy="215701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3462252"/>
            <a:ext cx="3627882"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5621" y="4477851"/>
            <a:ext cx="3243637" cy="94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990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457200" y="620688"/>
            <a:ext cx="8229600" cy="633413"/>
          </a:xfrm>
          <a:prstGeom prst="rect">
            <a:avLst/>
          </a:prstGeom>
          <a:noFill/>
          <a:ln w="9525">
            <a:noFill/>
            <a:miter lim="800000"/>
            <a:headEnd/>
            <a:tailEnd/>
          </a:ln>
          <a:effectLst/>
        </p:spPr>
        <p:txBody>
          <a:bodyPr anchor="ctr"/>
          <a:lstStyle/>
          <a:p>
            <a:pPr algn="ctr"/>
            <a:r>
              <a:rPr lang="es-CO" sz="2400" b="1" dirty="0">
                <a:solidFill>
                  <a:srgbClr val="000099"/>
                </a:solidFill>
              </a:rPr>
              <a:t>TÉRMINOS RELACIONADOS CON LA VALORACIÓN E IDENTIFICACIÓN DEL RIESGO</a:t>
            </a:r>
          </a:p>
          <a:p>
            <a:pPr algn="ctr"/>
            <a:endParaRPr lang="es-CO" sz="3600" b="1" dirty="0">
              <a:solidFill>
                <a:srgbClr val="000099"/>
              </a:solidFill>
            </a:endParaRPr>
          </a:p>
        </p:txBody>
      </p:sp>
      <p:pic>
        <p:nvPicPr>
          <p:cNvPr id="4" name="Picture 6" descr="Spider Web And Dollar Stock Image - Image: 10977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880320" cy="44855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510" y="5589242"/>
            <a:ext cx="3324931" cy="9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4" name="Text Box 8">
            <a:extLst>
              <a:ext uri="{FF2B5EF4-FFF2-40B4-BE49-F238E27FC236}">
                <a16:creationId xmlns:a16="http://schemas.microsoft.com/office/drawing/2014/main" id="{021021F7-9C83-88E3-0718-97DCC9C43347}"/>
              </a:ext>
            </a:extLst>
          </p:cNvPr>
          <p:cNvGraphicFramePr/>
          <p:nvPr/>
        </p:nvGraphicFramePr>
        <p:xfrm>
          <a:off x="3707904" y="1628800"/>
          <a:ext cx="4978896" cy="4339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718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457200" y="620688"/>
            <a:ext cx="8229600" cy="633413"/>
          </a:xfrm>
          <a:prstGeom prst="rect">
            <a:avLst/>
          </a:prstGeom>
          <a:noFill/>
          <a:ln w="9525">
            <a:noFill/>
            <a:miter lim="800000"/>
            <a:headEnd/>
            <a:tailEnd/>
          </a:ln>
          <a:effectLst/>
        </p:spPr>
        <p:txBody>
          <a:bodyPr anchor="ctr"/>
          <a:lstStyle/>
          <a:p>
            <a:pPr algn="ctr"/>
            <a:r>
              <a:rPr lang="es-CO" sz="2400" b="1" dirty="0">
                <a:solidFill>
                  <a:srgbClr val="000099"/>
                </a:solidFill>
              </a:rPr>
              <a:t>TÉRMINOS RELACIONADOS CON EL ANÁLISIS DEL RIESGO</a:t>
            </a:r>
          </a:p>
          <a:p>
            <a:pPr algn="ctr"/>
            <a:endParaRPr lang="es-CO" sz="3600" b="1" dirty="0">
              <a:solidFill>
                <a:srgbClr val="000099"/>
              </a:solidFill>
            </a:endParaRPr>
          </a:p>
        </p:txBody>
      </p:sp>
      <p:pic>
        <p:nvPicPr>
          <p:cNvPr id="9" name="Picture 10" descr="Middle Aged Man Experiencing Back Pain Stock Image - Image: 18351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4" y="1286180"/>
            <a:ext cx="2520280" cy="419563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CO"/>
              <a:t>SANDRA ISABEL ANGULO ESPINOSA</a:t>
            </a:r>
          </a:p>
        </p:txBody>
      </p:sp>
      <p:graphicFrame>
        <p:nvGraphicFramePr>
          <p:cNvPr id="3082" name="Text Box 8">
            <a:extLst>
              <a:ext uri="{FF2B5EF4-FFF2-40B4-BE49-F238E27FC236}">
                <a16:creationId xmlns:a16="http://schemas.microsoft.com/office/drawing/2014/main" id="{7F7129A1-28F9-7814-40EF-FCBB6D7134F0}"/>
              </a:ext>
            </a:extLst>
          </p:cNvPr>
          <p:cNvGraphicFramePr/>
          <p:nvPr/>
        </p:nvGraphicFramePr>
        <p:xfrm>
          <a:off x="2771800" y="980728"/>
          <a:ext cx="6120680" cy="572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2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2213" y="643467"/>
            <a:ext cx="7119573"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a:xfrm>
            <a:off x="3028950" y="6356350"/>
            <a:ext cx="3086100" cy="365125"/>
          </a:xfrm>
        </p:spPr>
        <p:txBody>
          <a:bodyPr>
            <a:normAutofit/>
          </a:bodyPr>
          <a:lstStyle/>
          <a:p>
            <a:pPr>
              <a:spcAft>
                <a:spcPts val="600"/>
              </a:spcAft>
            </a:pPr>
            <a:r>
              <a:rPr lang="es-CO">
                <a:solidFill>
                  <a:srgbClr val="FFFFFF"/>
                </a:solidFill>
              </a:rPr>
              <a:t>SANDRA ISABEL ANGULO ESPINOSA</a:t>
            </a:r>
          </a:p>
        </p:txBody>
      </p:sp>
    </p:spTree>
    <p:extLst>
      <p:ext uri="{BB962C8B-B14F-4D97-AF65-F5344CB8AC3E}">
        <p14:creationId xmlns:p14="http://schemas.microsoft.com/office/powerpoint/2010/main" val="217469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85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8858" y="1612810"/>
            <a:ext cx="5421465" cy="3632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a:xfrm>
            <a:off x="2986540" y="6401991"/>
            <a:ext cx="3086100" cy="273844"/>
          </a:xfrm>
        </p:spPr>
        <p:txBody>
          <a:bodyPr>
            <a:normAutofit/>
          </a:bodyPr>
          <a:lstStyle/>
          <a:p>
            <a:pPr>
              <a:spcAft>
                <a:spcPts val="600"/>
              </a:spcAft>
            </a:pPr>
            <a:r>
              <a:rPr lang="es-CO" sz="1050"/>
              <a:t>SANDRA ISABEL ANGULO ESPINOSA</a:t>
            </a:r>
          </a:p>
        </p:txBody>
      </p:sp>
    </p:spTree>
    <p:extLst>
      <p:ext uri="{BB962C8B-B14F-4D97-AF65-F5344CB8AC3E}">
        <p14:creationId xmlns:p14="http://schemas.microsoft.com/office/powerpoint/2010/main" val="74664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a:t>SANDRA ISABEL ANGULO ESPINOSA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9590"/>
            <a:ext cx="6768752" cy="550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78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195697"/>
            <a:ext cx="2400300" cy="4238118"/>
          </a:xfrm>
        </p:spPr>
        <p:txBody>
          <a:bodyPr>
            <a:normAutofit/>
          </a:bodyPr>
          <a:lstStyle/>
          <a:p>
            <a:r>
              <a:rPr lang="es-CO" sz="3400" b="1">
                <a:solidFill>
                  <a:schemeClr val="bg1"/>
                </a:solidFill>
              </a:rPr>
              <a:t>Ejemplo Práctico: Riesgo Ergonómico</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44AD264E-6B88-C096-63DD-AD1ABEF744E9}"/>
              </a:ext>
            </a:extLst>
          </p:cNvPr>
          <p:cNvGraphicFramePr>
            <a:graphicFrameLocks noGrp="1"/>
          </p:cNvGraphicFramePr>
          <p:nvPr>
            <p:ph idx="1"/>
            <p:extLst>
              <p:ext uri="{D42A27DB-BD31-4B8C-83A1-F6EECF244321}">
                <p14:modId xmlns:p14="http://schemas.microsoft.com/office/powerpoint/2010/main" val="4220893848"/>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a:t>SANDRA ISABEL ANGULO ESPINOSA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413104"/>
            <a:ext cx="7200800" cy="55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10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7"/>
          <p:cNvSpPr>
            <a:spLocks noChangeArrowheads="1"/>
          </p:cNvSpPr>
          <p:nvPr/>
        </p:nvSpPr>
        <p:spPr bwMode="auto">
          <a:xfrm>
            <a:off x="628650" y="365125"/>
            <a:ext cx="404502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latin typeface="+mj-lt"/>
                <a:ea typeface="+mj-ea"/>
                <a:cs typeface="+mj-cs"/>
              </a:rPr>
              <a:t>TÉRMINOS RELACIONADOS CON LA EVALUACIÓN DEL RIESGO</a:t>
            </a:r>
          </a:p>
          <a:p>
            <a:pPr defTabSz="914400">
              <a:lnSpc>
                <a:spcPct val="90000"/>
              </a:lnSpc>
              <a:spcBef>
                <a:spcPct val="0"/>
              </a:spcBef>
              <a:spcAft>
                <a:spcPts val="600"/>
              </a:spcAft>
            </a:pPr>
            <a:endParaRPr lang="en-US" sz="2800" b="1">
              <a:latin typeface="+mj-lt"/>
              <a:ea typeface="+mj-ea"/>
              <a:cs typeface="+mj-cs"/>
            </a:endParaRPr>
          </a:p>
        </p:txBody>
      </p:sp>
      <p:sp>
        <p:nvSpPr>
          <p:cNvPr id="3080" name="Text Box 8"/>
          <p:cNvSpPr txBox="1">
            <a:spLocks noChangeArrowheads="1"/>
          </p:cNvSpPr>
          <p:nvPr/>
        </p:nvSpPr>
        <p:spPr bwMode="auto">
          <a:xfrm>
            <a:off x="628650" y="1825625"/>
            <a:ext cx="4045020" cy="4351338"/>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r>
              <a:rPr lang="en-US" b="1"/>
              <a:t>EVALUACIÓN DEL RIESGO: </a:t>
            </a:r>
            <a:r>
              <a:rPr lang="en-US"/>
              <a:t>Magnitud de un riesgo o de una combinación de riesgos, expresada en términos de la combinación de las consecuencias y su posibilidad. </a:t>
            </a:r>
          </a:p>
          <a:p>
            <a:pPr indent="-228600" defTabSz="914400">
              <a:lnSpc>
                <a:spcPct val="90000"/>
              </a:lnSpc>
              <a:spcBef>
                <a:spcPct val="50000"/>
              </a:spcBef>
              <a:buFont typeface="Arial" panose="020B0604020202020204" pitchFamily="34" charset="0"/>
              <a:buChar char="•"/>
            </a:pPr>
            <a:r>
              <a:rPr lang="en-US" b="1"/>
              <a:t>TOLERANCIA AL RIESGO: </a:t>
            </a:r>
            <a:r>
              <a:rPr lang="en-US"/>
              <a:t>Preparación de la organización o de la parte involucrada para soportar el riesgo después del tratamiento del riesgo con el fin de lograr sus objetivos</a:t>
            </a:r>
            <a:endParaRPr lang="en-US" b="1"/>
          </a:p>
          <a:p>
            <a:pPr indent="-228600" defTabSz="914400">
              <a:lnSpc>
                <a:spcPct val="90000"/>
              </a:lnSpc>
              <a:buFont typeface="Arial" panose="020B0604020202020204" pitchFamily="34" charset="0"/>
              <a:buChar char="•"/>
            </a:pPr>
            <a:endParaRPr lang="en-US"/>
          </a:p>
          <a:p>
            <a:pPr indent="-228600" defTabSz="914400">
              <a:lnSpc>
                <a:spcPct val="90000"/>
              </a:lnSpc>
              <a:buFont typeface="Arial" panose="020B0604020202020204" pitchFamily="34" charset="0"/>
              <a:buChar char="•"/>
            </a:pPr>
            <a:r>
              <a:rPr lang="en-US" b="1"/>
              <a:t>APETITO DE RIESGO : </a:t>
            </a:r>
            <a:r>
              <a:rPr lang="en-US"/>
              <a:t>Magnitud y tipo de riesgo que una organización está dispuesta a buscar o retener.</a:t>
            </a:r>
          </a:p>
          <a:p>
            <a:pPr indent="-228600" defTabSz="914400">
              <a:lnSpc>
                <a:spcPct val="90000"/>
              </a:lnSpc>
              <a:spcBef>
                <a:spcPct val="50000"/>
              </a:spcBef>
              <a:buFont typeface="Arial" panose="020B0604020202020204" pitchFamily="34" charset="0"/>
              <a:buChar char="•"/>
            </a:pPr>
            <a:endParaRPr lang="en-US"/>
          </a:p>
        </p:txBody>
      </p:sp>
      <p:pic>
        <p:nvPicPr>
          <p:cNvPr id="5" name="Picture 20" descr="West Nile Virus Royalty Free Stock Image - Image: 27952536"/>
          <p:cNvPicPr>
            <a:picLocks noChangeAspect="1" noChangeArrowheads="1"/>
          </p:cNvPicPr>
          <p:nvPr/>
        </p:nvPicPr>
        <p:blipFill>
          <a:blip r:embed="rId3">
            <a:extLst>
              <a:ext uri="{28A0092B-C50C-407E-A947-70E740481C1C}">
                <a14:useLocalDpi xmlns:a14="http://schemas.microsoft.com/office/drawing/2010/main" val="0"/>
              </a:ext>
            </a:extLst>
          </a:blip>
          <a:srcRect l="12420" r="12582" b="3"/>
          <a:stretch>
            <a:fillRect/>
          </a:stretch>
        </p:blipFill>
        <p:spPr bwMode="auto">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
        <p:nvSpPr>
          <p:cNvPr id="308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487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7"/>
          <p:cNvSpPr>
            <a:spLocks noChangeArrowheads="1"/>
          </p:cNvSpPr>
          <p:nvPr/>
        </p:nvSpPr>
        <p:spPr bwMode="auto">
          <a:xfrm>
            <a:off x="628650" y="365125"/>
            <a:ext cx="404502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a:latin typeface="+mj-lt"/>
                <a:ea typeface="+mj-ea"/>
                <a:cs typeface="+mj-cs"/>
              </a:rPr>
              <a:t>TÉRMINOS RELACIONADOS CON EL TRATAMIENTO DEL RIESGO</a:t>
            </a:r>
          </a:p>
          <a:p>
            <a:pPr defTabSz="914400">
              <a:lnSpc>
                <a:spcPct val="90000"/>
              </a:lnSpc>
              <a:spcBef>
                <a:spcPct val="0"/>
              </a:spcBef>
              <a:spcAft>
                <a:spcPts val="600"/>
              </a:spcAft>
            </a:pPr>
            <a:endParaRPr lang="en-US" sz="2400" b="1">
              <a:latin typeface="+mj-lt"/>
              <a:ea typeface="+mj-ea"/>
              <a:cs typeface="+mj-cs"/>
            </a:endParaRPr>
          </a:p>
        </p:txBody>
      </p:sp>
      <p:sp>
        <p:nvSpPr>
          <p:cNvPr id="2" name="1 Rectángulo"/>
          <p:cNvSpPr/>
          <p:nvPr/>
        </p:nvSpPr>
        <p:spPr>
          <a:xfrm>
            <a:off x="628650" y="1825625"/>
            <a:ext cx="4045020" cy="4351338"/>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r>
              <a:rPr lang="en-US" b="1"/>
              <a:t>TRATAMIENTO DEL RIESGO</a:t>
            </a:r>
            <a:r>
              <a:rPr lang="en-US"/>
              <a:t>: Proceso para modificar un riesgo.</a:t>
            </a:r>
            <a:r>
              <a:rPr lang="en-US" b="1"/>
              <a:t> </a:t>
            </a:r>
          </a:p>
          <a:p>
            <a:pPr indent="-228600" defTabSz="914400">
              <a:lnSpc>
                <a:spcPct val="90000"/>
              </a:lnSpc>
              <a:spcBef>
                <a:spcPct val="50000"/>
              </a:spcBef>
              <a:buFont typeface="Arial" panose="020B0604020202020204" pitchFamily="34" charset="0"/>
              <a:buChar char="•"/>
            </a:pPr>
            <a:r>
              <a:rPr lang="en-US" b="1"/>
              <a:t>EVITAR EL RIESGO: </a:t>
            </a:r>
            <a:r>
              <a:rPr lang="en-US"/>
              <a:t>Decisión informada de no involucrarse en una actividad o retirarse de ella con el fin de no quedar expuesto a un riesgo particular.</a:t>
            </a:r>
          </a:p>
          <a:p>
            <a:pPr indent="-228600" defTabSz="914400">
              <a:lnSpc>
                <a:spcPct val="90000"/>
              </a:lnSpc>
              <a:spcBef>
                <a:spcPct val="50000"/>
              </a:spcBef>
              <a:buFont typeface="Arial" panose="020B0604020202020204" pitchFamily="34" charset="0"/>
              <a:buChar char="•"/>
            </a:pPr>
            <a:r>
              <a:rPr lang="en-US" b="1"/>
              <a:t>COMPARTIR EL RIESGO: </a:t>
            </a:r>
            <a:r>
              <a:rPr lang="en-US"/>
              <a:t>Forma de tratamiento del riesgo que implica la distribución pactada del riesgo con las otras partes.</a:t>
            </a:r>
          </a:p>
          <a:p>
            <a:pPr indent="-228600" defTabSz="914400">
              <a:lnSpc>
                <a:spcPct val="90000"/>
              </a:lnSpc>
              <a:buFont typeface="Arial" panose="020B0604020202020204" pitchFamily="34" charset="0"/>
              <a:buChar char="•"/>
            </a:pPr>
            <a:endParaRPr lang="en-US" b="1"/>
          </a:p>
          <a:p>
            <a:pPr indent="-228600" defTabSz="914400">
              <a:lnSpc>
                <a:spcPct val="90000"/>
              </a:lnSpc>
              <a:buFont typeface="Arial" panose="020B0604020202020204" pitchFamily="34" charset="0"/>
              <a:buChar char="•"/>
            </a:pPr>
            <a:r>
              <a:rPr lang="en-US" b="1"/>
              <a:t>RETENCION DEL RIESGO: </a:t>
            </a:r>
            <a:r>
              <a:rPr lang="en-US"/>
              <a:t>Aceptación del beneficio potencial de ganar, o de la carga de perder, provenientes de un riesgo particular.</a:t>
            </a:r>
          </a:p>
        </p:txBody>
      </p:sp>
      <p:pic>
        <p:nvPicPr>
          <p:cNvPr id="9218" name="Picture 2" descr="The Word Royalty Free Stock Photos - Image: 14126828"/>
          <p:cNvPicPr>
            <a:picLocks noChangeAspect="1" noChangeArrowheads="1"/>
          </p:cNvPicPr>
          <p:nvPr/>
        </p:nvPicPr>
        <p:blipFill>
          <a:blip r:embed="rId3">
            <a:extLst>
              <a:ext uri="{28A0092B-C50C-407E-A947-70E740481C1C}">
                <a14:useLocalDpi xmlns:a14="http://schemas.microsoft.com/office/drawing/2010/main" val="0"/>
              </a:ext>
            </a:extLst>
          </a:blip>
          <a:srcRect l="38630" r="23308" b="1"/>
          <a:stretch>
            <a:fillRect/>
          </a:stretch>
        </p:blipFill>
        <p:spPr bwMode="auto">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
        <p:nvSpPr>
          <p:cNvPr id="92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39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image" descr="Improving Home Energy Performance">
            <a:hlinkClick r:id="rId2"/>
          </p:cNvPr>
          <p:cNvPicPr/>
          <p:nvPr/>
        </p:nvPicPr>
        <p:blipFill>
          <a:blip r:embed="rId3" cstate="print"/>
          <a:srcRect/>
          <a:stretch>
            <a:fillRect/>
          </a:stretch>
        </p:blipFill>
        <p:spPr bwMode="auto">
          <a:xfrm>
            <a:off x="5357818" y="857232"/>
            <a:ext cx="3286148" cy="5214974"/>
          </a:xfrm>
          <a:prstGeom prst="rect">
            <a:avLst/>
          </a:prstGeom>
          <a:noFill/>
          <a:ln w="9525">
            <a:noFill/>
            <a:miter lim="800000"/>
            <a:headEnd/>
            <a:tailEnd/>
          </a:ln>
        </p:spPr>
      </p:pic>
      <p:sp>
        <p:nvSpPr>
          <p:cNvPr id="2" name="1 Rectángulo"/>
          <p:cNvSpPr/>
          <p:nvPr/>
        </p:nvSpPr>
        <p:spPr>
          <a:xfrm>
            <a:off x="467544" y="1484784"/>
            <a:ext cx="4572000" cy="1200329"/>
          </a:xfrm>
          <a:prstGeom prst="rect">
            <a:avLst/>
          </a:prstGeom>
        </p:spPr>
        <p:txBody>
          <a:bodyPr>
            <a:spAutoFit/>
          </a:bodyPr>
          <a:lstStyle/>
          <a:p>
            <a:r>
              <a:rPr lang="es-CO" b="1" dirty="0">
                <a:solidFill>
                  <a:schemeClr val="tx2"/>
                </a:solidFill>
                <a:latin typeface="Calibri" pitchFamily="34" charset="0"/>
              </a:rPr>
              <a:t>RIESGO RESIDUAL: </a:t>
            </a:r>
            <a:r>
              <a:rPr lang="es-CO" dirty="0">
                <a:latin typeface="Calibri" pitchFamily="34" charset="0"/>
              </a:rPr>
              <a:t>Remanente después de la implementación del tratamiento del riesgo.</a:t>
            </a:r>
          </a:p>
          <a:p>
            <a:endParaRPr lang="es-CO" dirty="0">
              <a:latin typeface="Calibri" pitchFamily="34" charset="0"/>
            </a:endParaRPr>
          </a:p>
          <a:p>
            <a:endParaRPr lang="es-CO" dirty="0">
              <a:latin typeface="Calibri" pitchFamily="34" charset="0"/>
            </a:endParaRPr>
          </a:p>
        </p:txBody>
      </p:sp>
      <p:sp>
        <p:nvSpPr>
          <p:cNvPr id="6" name="Rectangle 7"/>
          <p:cNvSpPr>
            <a:spLocks noChangeArrowheads="1"/>
          </p:cNvSpPr>
          <p:nvPr/>
        </p:nvSpPr>
        <p:spPr bwMode="auto">
          <a:xfrm>
            <a:off x="457200" y="620688"/>
            <a:ext cx="8229600" cy="633413"/>
          </a:xfrm>
          <a:prstGeom prst="rect">
            <a:avLst/>
          </a:prstGeom>
          <a:noFill/>
          <a:ln w="9525">
            <a:noFill/>
            <a:miter lim="800000"/>
            <a:headEnd/>
            <a:tailEnd/>
          </a:ln>
          <a:effectLst/>
        </p:spPr>
        <p:txBody>
          <a:bodyPr anchor="ctr"/>
          <a:lstStyle/>
          <a:p>
            <a:pPr algn="ctr"/>
            <a:r>
              <a:rPr lang="es-CO" sz="2400" b="1" dirty="0">
                <a:solidFill>
                  <a:srgbClr val="000099"/>
                </a:solidFill>
              </a:rPr>
              <a:t>TÉRMINOS RELACIONADOS CON EL TRATAMIENTO DEL RIESGO</a:t>
            </a:r>
          </a:p>
          <a:p>
            <a:pPr algn="ctr"/>
            <a:endParaRPr lang="es-CO" sz="3600" b="1" dirty="0">
              <a:solidFill>
                <a:srgbClr val="000099"/>
              </a:solidFill>
            </a:endParaRPr>
          </a:p>
        </p:txBody>
      </p:sp>
      <p:sp>
        <p:nvSpPr>
          <p:cNvPr id="3" name="2 Rectángulo"/>
          <p:cNvSpPr/>
          <p:nvPr/>
        </p:nvSpPr>
        <p:spPr>
          <a:xfrm>
            <a:off x="467544" y="2297192"/>
            <a:ext cx="4572000" cy="3724096"/>
          </a:xfrm>
          <a:prstGeom prst="rect">
            <a:avLst/>
          </a:prstGeom>
        </p:spPr>
        <p:txBody>
          <a:bodyPr>
            <a:spAutoFit/>
          </a:bodyPr>
          <a:lstStyle/>
          <a:p>
            <a:r>
              <a:rPr lang="es-CO" b="1" dirty="0">
                <a:solidFill>
                  <a:srgbClr val="FF0000"/>
                </a:solidFill>
                <a:latin typeface="Calibri" pitchFamily="34" charset="0"/>
              </a:rPr>
              <a:t>MONITOREO:  </a:t>
            </a:r>
            <a:r>
              <a:rPr lang="es-CO" dirty="0"/>
              <a:t>Verificación, supervisión, observación critica o determinación continua del estado del riesgo con el fin de identificar cambios del nivel de desempeño requerido o esperado.</a:t>
            </a:r>
          </a:p>
          <a:p>
            <a:endParaRPr lang="en-US" dirty="0">
              <a:latin typeface="Calibri" pitchFamily="34" charset="0"/>
            </a:endParaRPr>
          </a:p>
          <a:p>
            <a:r>
              <a:rPr lang="es-CO" b="1" dirty="0">
                <a:solidFill>
                  <a:srgbClr val="92D050"/>
                </a:solidFill>
                <a:latin typeface="Calibri" pitchFamily="34" charset="0"/>
              </a:rPr>
              <a:t>REVISIÓN: </a:t>
            </a:r>
            <a:r>
              <a:rPr lang="es-CO" dirty="0"/>
              <a:t>Acción que se emprende para determinar la idoneidad, conveniencia y</a:t>
            </a:r>
          </a:p>
          <a:p>
            <a:r>
              <a:rPr lang="es-CO" dirty="0"/>
              <a:t>eficacia de la materia en cuestión para lograr los objetivos establecidos.</a:t>
            </a:r>
          </a:p>
          <a:p>
            <a:endParaRPr lang="es-CO" sz="1400" dirty="0"/>
          </a:p>
          <a:p>
            <a:r>
              <a:rPr lang="es-CO" sz="1400" dirty="0"/>
              <a:t>NOTA La revisión se puede aplicar al marco de referencia para la gestión del riesgo, al proceso para la gestión del riesgo , al riesgo  o al control .</a:t>
            </a:r>
            <a:endParaRPr lang="es-CO" sz="1400" dirty="0">
              <a:latin typeface="Calibri" pitchFamily="34" charset="0"/>
            </a:endParaRPr>
          </a:p>
        </p:txBody>
      </p:sp>
      <p:sp>
        <p:nvSpPr>
          <p:cNvPr id="4" name="3 Marcador de pie de página"/>
          <p:cNvSpPr>
            <a:spLocks noGrp="1"/>
          </p:cNvSpPr>
          <p:nvPr>
            <p:ph type="ftr" sz="quarter" idx="11"/>
          </p:nvPr>
        </p:nvSpPr>
        <p:spPr/>
        <p:txBody>
          <a:bodyPr/>
          <a:lstStyle/>
          <a:p>
            <a:r>
              <a:rPr lang="es-CO"/>
              <a:t>SANDRA ISABEL ANGULO ESPINOSA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p:cNvSpPr>
            <a:spLocks noChangeArrowheads="1"/>
          </p:cNvSpPr>
          <p:nvPr/>
        </p:nvSpPr>
        <p:spPr bwMode="auto">
          <a:xfrm>
            <a:off x="628650" y="365125"/>
            <a:ext cx="393848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latin typeface="+mj-lt"/>
                <a:ea typeface="+mj-ea"/>
                <a:cs typeface="+mj-cs"/>
              </a:rPr>
              <a:t>TÉRMINOS RELACIONADOS CON EL TRATAMIENTO DEL RIESGO</a:t>
            </a:r>
          </a:p>
          <a:p>
            <a:pPr defTabSz="914400">
              <a:lnSpc>
                <a:spcPct val="90000"/>
              </a:lnSpc>
              <a:spcBef>
                <a:spcPct val="0"/>
              </a:spcBef>
              <a:spcAft>
                <a:spcPts val="600"/>
              </a:spcAft>
            </a:pPr>
            <a:endParaRPr lang="en-US" sz="2800" b="1">
              <a:latin typeface="+mj-lt"/>
              <a:ea typeface="+mj-ea"/>
              <a:cs typeface="+mj-cs"/>
            </a:endParaRPr>
          </a:p>
        </p:txBody>
      </p:sp>
      <p:sp>
        <p:nvSpPr>
          <p:cNvPr id="2" name="1 CuadroTexto"/>
          <p:cNvSpPr txBox="1"/>
          <p:nvPr/>
        </p:nvSpPr>
        <p:spPr>
          <a:xfrm>
            <a:off x="628650" y="2333297"/>
            <a:ext cx="3464715" cy="384366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b="1"/>
              <a:t>AUDITORIA DE LA GESTIÓN DEL RIESGO</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Proceso sistemático, independiente y documentado para obtener evidencia y evaluarla objetivamente con el fin de determinar la extensión hasta la cual el marco de referencia para la gestión del riesgo o cualquier parte seleccionada de este, es adecuada y eficaz </a:t>
            </a:r>
          </a:p>
          <a:p>
            <a:pPr indent="-228600" defTabSz="914400">
              <a:lnSpc>
                <a:spcPct val="90000"/>
              </a:lnSpc>
              <a:spcAft>
                <a:spcPts val="600"/>
              </a:spcAft>
              <a:buFont typeface="Arial" panose="020B0604020202020204" pitchFamily="34" charset="0"/>
              <a:buChar char="•"/>
            </a:pPr>
            <a:endParaRPr lang="en-US" sz="1700"/>
          </a:p>
        </p:txBody>
      </p:sp>
      <p:pic>
        <p:nvPicPr>
          <p:cNvPr id="6" name="Picture 20" descr="Dangerous Bull Sharks Underwater Stock Image - Image: 29461401"/>
          <p:cNvPicPr>
            <a:picLocks noChangeAspect="1" noChangeArrowheads="1"/>
          </p:cNvPicPr>
          <p:nvPr/>
        </p:nvPicPr>
        <p:blipFill>
          <a:blip r:embed="rId2">
            <a:extLst>
              <a:ext uri="{28A0092B-C50C-407E-A947-70E740481C1C}">
                <a14:useLocalDpi xmlns:a14="http://schemas.microsoft.com/office/drawing/2010/main" val="0"/>
              </a:ext>
            </a:extLst>
          </a:blip>
          <a:srcRect l="30722" r="25750" b="-1"/>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a:xfrm>
            <a:off x="2628900" y="6356350"/>
            <a:ext cx="2571750" cy="365125"/>
          </a:xfrm>
        </p:spPr>
        <p:txBody>
          <a:bodyPr vert="horz" lIns="91440" tIns="45720" rIns="91440" bIns="45720" rtlCol="0" anchor="ctr">
            <a:normAutofit/>
          </a:bodyPr>
          <a:lstStyle/>
          <a:p>
            <a:pPr algn="l"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0" descr="Maple Tree Flowers Stock Photo - Image: 9134070"/>
          <p:cNvPicPr>
            <a:picLocks noChangeAspect="1" noChangeArrowheads="1"/>
          </p:cNvPicPr>
          <p:nvPr/>
        </p:nvPicPr>
        <p:blipFill>
          <a:blip r:embed="rId2">
            <a:alphaModFix/>
            <a:extLst>
              <a:ext uri="{28A0092B-C50C-407E-A947-70E740481C1C}">
                <a14:useLocalDpi xmlns:a14="http://schemas.microsoft.com/office/drawing/2010/main" val="0"/>
              </a:ext>
            </a:extLst>
          </a:blip>
          <a:srcRect t="16617" b="38915"/>
          <a:stretch>
            <a:fillRect/>
          </a:stretch>
        </p:blipFill>
        <p:spPr bwMode="auto">
          <a:xfrm>
            <a:off x="3410952" y="-5"/>
            <a:ext cx="5733047" cy="3681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l="30965" r="16245" b="-1"/>
          <a:stretch>
            <a:fillRect/>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628650" y="1115219"/>
            <a:ext cx="4046934" cy="2387600"/>
          </a:xfrm>
        </p:spPr>
        <p:txBody>
          <a:bodyPr>
            <a:normAutofit/>
          </a:bodyPr>
          <a:lstStyle/>
          <a:p>
            <a:pPr algn="l">
              <a:lnSpc>
                <a:spcPct val="90000"/>
              </a:lnSpc>
            </a:pPr>
            <a:r>
              <a:rPr lang="es-CO" sz="4100" b="1" i="1">
                <a:solidFill>
                  <a:schemeClr val="bg1"/>
                </a:solidFill>
                <a:effectLst>
                  <a:outerShdw blurRad="38100" dist="38100" dir="2700000" algn="tl">
                    <a:srgbClr val="000000">
                      <a:alpha val="43137"/>
                    </a:srgbClr>
                  </a:outerShdw>
                </a:effectLst>
              </a:rPr>
              <a:t>GESTIÓN DEL RIESGO </a:t>
            </a:r>
            <a:br>
              <a:rPr lang="es-CO" sz="4100" b="1" i="1">
                <a:solidFill>
                  <a:schemeClr val="bg1"/>
                </a:solidFill>
                <a:effectLst>
                  <a:outerShdw blurRad="38100" dist="38100" dir="2700000" algn="tl">
                    <a:srgbClr val="000000">
                      <a:alpha val="43137"/>
                    </a:srgbClr>
                  </a:outerShdw>
                </a:effectLst>
              </a:rPr>
            </a:br>
            <a:r>
              <a:rPr lang="es-CO" sz="4100" b="1" i="1">
                <a:solidFill>
                  <a:schemeClr val="bg1"/>
                </a:solidFill>
                <a:effectLst>
                  <a:outerShdw blurRad="38100" dist="38100" dir="2700000" algn="tl">
                    <a:srgbClr val="000000">
                      <a:alpha val="43137"/>
                    </a:srgbClr>
                  </a:outerShdw>
                </a:effectLst>
              </a:rPr>
              <a:t>Claves, beneficios y aplicación </a:t>
            </a:r>
            <a:endParaRPr lang="es-ES" sz="4100" b="1" i="1">
              <a:solidFill>
                <a:schemeClr val="bg1"/>
              </a:solidFill>
              <a:effectLst>
                <a:outerShdw blurRad="38100" dist="38100" dir="2700000" algn="tl">
                  <a:srgbClr val="000000">
                    <a:alpha val="43137"/>
                  </a:srgbClr>
                </a:outerShdw>
              </a:effectLst>
            </a:endParaRPr>
          </a:p>
        </p:txBody>
      </p:sp>
      <p:cxnSp>
        <p:nvCxnSpPr>
          <p:cNvPr id="19" name="Straight Connector 1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030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
          <p:cNvSpPr>
            <a:spLocks noChangeArrowheads="1"/>
          </p:cNvSpPr>
          <p:nvPr/>
        </p:nvSpPr>
        <p:spPr bwMode="auto">
          <a:xfrm>
            <a:off x="628650" y="365125"/>
            <a:ext cx="393848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a:latin typeface="+mj-lt"/>
                <a:ea typeface="+mj-ea"/>
                <a:cs typeface="+mj-cs"/>
              </a:rPr>
              <a:t>CLAVES </a:t>
            </a:r>
          </a:p>
          <a:p>
            <a:pPr defTabSz="914400">
              <a:lnSpc>
                <a:spcPct val="90000"/>
              </a:lnSpc>
              <a:spcBef>
                <a:spcPct val="0"/>
              </a:spcBef>
              <a:spcAft>
                <a:spcPts val="600"/>
              </a:spcAft>
            </a:pPr>
            <a:endParaRPr lang="en-US" sz="4400" b="1">
              <a:latin typeface="+mj-lt"/>
              <a:ea typeface="+mj-ea"/>
              <a:cs typeface="+mj-cs"/>
            </a:endParaRPr>
          </a:p>
        </p:txBody>
      </p:sp>
      <p:sp>
        <p:nvSpPr>
          <p:cNvPr id="3080" name="Text Box 8"/>
          <p:cNvSpPr txBox="1">
            <a:spLocks noChangeArrowheads="1"/>
          </p:cNvSpPr>
          <p:nvPr/>
        </p:nvSpPr>
        <p:spPr bwMode="auto">
          <a:xfrm>
            <a:off x="628650" y="2333297"/>
            <a:ext cx="3464715" cy="3843666"/>
          </a:xfrm>
          <a:prstGeom prst="rect">
            <a:avLst/>
          </a:prstGeom>
        </p:spPr>
        <p:txBody>
          <a:bodyPr vert="horz" lIns="91440" tIns="45720" rIns="91440" bIns="45720" rtlCol="0">
            <a:normAutofit/>
          </a:bodyPr>
          <a:lstStyle/>
          <a:p>
            <a:pPr indent="-228600" defTabSz="914400">
              <a:lnSpc>
                <a:spcPct val="90000"/>
              </a:lnSpc>
              <a:spcBef>
                <a:spcPct val="50000"/>
              </a:spcBef>
              <a:buFont typeface="Arial" panose="020B0604020202020204" pitchFamily="34" charset="0"/>
              <a:buChar char="•"/>
            </a:pPr>
            <a:r>
              <a:rPr lang="en-US" sz="1700" b="1" i="1">
                <a:effectLst>
                  <a:outerShdw blurRad="38100" dist="38100" dir="2700000" algn="tl">
                    <a:srgbClr val="000000">
                      <a:alpha val="43137"/>
                    </a:srgbClr>
                  </a:outerShdw>
                </a:effectLst>
              </a:rPr>
              <a:t>La gestión del riesgo </a:t>
            </a:r>
          </a:p>
          <a:p>
            <a:pPr indent="-228600" defTabSz="914400">
              <a:lnSpc>
                <a:spcPct val="90000"/>
              </a:lnSpc>
              <a:spcBef>
                <a:spcPct val="50000"/>
              </a:spcBef>
              <a:buFont typeface="Arial" panose="020B0604020202020204" pitchFamily="34" charset="0"/>
              <a:buChar char="•"/>
            </a:pPr>
            <a:r>
              <a:rPr lang="en-US" sz="1700"/>
              <a:t>Trata acerca de la </a:t>
            </a:r>
            <a:r>
              <a:rPr lang="en-US" sz="1700" b="1"/>
              <a:t>identificación</a:t>
            </a:r>
            <a:r>
              <a:rPr lang="en-US" sz="1700"/>
              <a:t> de las variaciones potenciales de lo que planeamos o deseamos, y de su manejo para </a:t>
            </a:r>
            <a:r>
              <a:rPr lang="en-US" sz="1700" b="1"/>
              <a:t>minimizar las pérdidas y maximizar las oportunidades,</a:t>
            </a:r>
            <a:r>
              <a:rPr lang="en-US" sz="1700"/>
              <a:t> mejorar las decisiones y los resultados. </a:t>
            </a:r>
          </a:p>
          <a:p>
            <a:pPr indent="-228600" defTabSz="914400">
              <a:lnSpc>
                <a:spcPct val="90000"/>
              </a:lnSpc>
              <a:spcBef>
                <a:spcPct val="50000"/>
              </a:spcBef>
              <a:buFont typeface="Arial" panose="020B0604020202020204" pitchFamily="34" charset="0"/>
              <a:buChar char="•"/>
            </a:pPr>
            <a:r>
              <a:rPr lang="en-US" sz="1700"/>
              <a:t>Al final mejorar el desempeño y evitar que algo salga mal.</a:t>
            </a:r>
          </a:p>
          <a:p>
            <a:pPr indent="-228600" defTabSz="914400">
              <a:lnSpc>
                <a:spcPct val="90000"/>
              </a:lnSpc>
              <a:spcBef>
                <a:spcPct val="50000"/>
              </a:spcBef>
              <a:buFont typeface="Arial" panose="020B0604020202020204" pitchFamily="34" charset="0"/>
              <a:buChar char="•"/>
            </a:pPr>
            <a:endParaRPr lang="en-US" sz="1700"/>
          </a:p>
          <a:p>
            <a:pPr indent="-228600" defTabSz="914400">
              <a:lnSpc>
                <a:spcPct val="90000"/>
              </a:lnSpc>
              <a:spcBef>
                <a:spcPct val="50000"/>
              </a:spcBef>
              <a:buFont typeface="Arial" panose="020B0604020202020204" pitchFamily="34" charset="0"/>
              <a:buChar char="•"/>
            </a:pPr>
            <a:endParaRPr lang="en-US" sz="1700"/>
          </a:p>
          <a:p>
            <a:pPr indent="-228600" defTabSz="914400">
              <a:lnSpc>
                <a:spcPct val="90000"/>
              </a:lnSpc>
              <a:spcBef>
                <a:spcPct val="50000"/>
              </a:spcBef>
              <a:buFont typeface="Arial" panose="020B0604020202020204" pitchFamily="34" charset="0"/>
              <a:buChar char="•"/>
            </a:pPr>
            <a:endParaRPr lang="en-US" sz="1700"/>
          </a:p>
        </p:txBody>
      </p:sp>
      <p:pic>
        <p:nvPicPr>
          <p:cNvPr id="5" name="myimage" descr="Risk Management">
            <a:hlinkClick r:id="rId2"/>
          </p:cNvPr>
          <p:cNvPicPr/>
          <p:nvPr/>
        </p:nvPicPr>
        <p:blipFill>
          <a:blip r:embed="rId3" cstate="print"/>
          <a:srcRect l="18781" r="16009"/>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1 Marcador de pie de página"/>
          <p:cNvSpPr>
            <a:spLocks noGrp="1"/>
          </p:cNvSpPr>
          <p:nvPr>
            <p:ph type="ftr" sz="quarter" idx="11"/>
          </p:nvPr>
        </p:nvSpPr>
        <p:spPr>
          <a:xfrm>
            <a:off x="2628900" y="6356350"/>
            <a:ext cx="2571750" cy="365125"/>
          </a:xfrm>
        </p:spPr>
        <p:txBody>
          <a:bodyPr vert="horz" lIns="91440" tIns="45720" rIns="91440" bIns="45720" rtlCol="0" anchor="ctr">
            <a:normAutofit/>
          </a:bodyPr>
          <a:lstStyle/>
          <a:p>
            <a:pPr algn="l" defTabSz="914400">
              <a:spcAft>
                <a:spcPts val="600"/>
              </a:spcAft>
              <a:defRPr/>
            </a:pPr>
            <a:r>
              <a:rPr lang="en-US" kern="1200">
                <a:solidFill>
                  <a:prstClr val="black">
                    <a:tint val="75000"/>
                  </a:prstClr>
                </a:solidFill>
                <a:latin typeface="Calibri" panose="020F0502020204030204"/>
                <a:ea typeface="+mn-ea"/>
                <a:cs typeface="+mn-cs"/>
              </a:rPr>
              <a:t>SANDRA ISABEL ANGULO ESPINOSA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57200" y="304800"/>
            <a:ext cx="8229600" cy="633413"/>
          </a:xfrm>
          <a:prstGeom prst="rect">
            <a:avLst/>
          </a:prstGeom>
          <a:noFill/>
          <a:ln w="9525">
            <a:noFill/>
            <a:miter lim="800000"/>
            <a:headEnd/>
            <a:tailEnd/>
          </a:ln>
          <a:effectLst/>
        </p:spPr>
        <p:txBody>
          <a:bodyPr anchor="ctr"/>
          <a:lstStyle/>
          <a:p>
            <a:pPr algn="ctr"/>
            <a:r>
              <a:rPr lang="es-CO" sz="3600" b="1" dirty="0">
                <a:solidFill>
                  <a:srgbClr val="000099"/>
                </a:solidFill>
              </a:rPr>
              <a:t>CLAVES </a:t>
            </a:r>
          </a:p>
          <a:p>
            <a:pPr algn="ctr"/>
            <a:endParaRPr lang="es-CO" sz="3600" b="1" dirty="0">
              <a:solidFill>
                <a:srgbClr val="000099"/>
              </a:solidFill>
            </a:endParaRPr>
          </a:p>
        </p:txBody>
      </p:sp>
      <p:pic>
        <p:nvPicPr>
          <p:cNvPr id="6" name="Picture 18" descr="Girlie Gator Royalty Free Stock Images - Image: 536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3336514" cy="4205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Carrito\AppData\Local\Microsoft\Windows\Temporary Internet Files\Content.IE5\W9ANTV4O\LogoInstitucionalPersoneria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510" y="5589242"/>
            <a:ext cx="3324931" cy="9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4" name="Text Box 8">
            <a:extLst>
              <a:ext uri="{FF2B5EF4-FFF2-40B4-BE49-F238E27FC236}">
                <a16:creationId xmlns:a16="http://schemas.microsoft.com/office/drawing/2014/main" id="{CE48897C-F55F-C27D-07F3-36BBEC3EE22E}"/>
              </a:ext>
            </a:extLst>
          </p:cNvPr>
          <p:cNvGraphicFramePr/>
          <p:nvPr>
            <p:extLst>
              <p:ext uri="{D42A27DB-BD31-4B8C-83A1-F6EECF244321}">
                <p14:modId xmlns:p14="http://schemas.microsoft.com/office/powerpoint/2010/main" val="1436479411"/>
              </p:ext>
            </p:extLst>
          </p:nvPr>
        </p:nvGraphicFramePr>
        <p:xfrm>
          <a:off x="500034" y="751841"/>
          <a:ext cx="4437726" cy="599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124200" y="6021288"/>
            <a:ext cx="2895600" cy="700187"/>
          </a:xfrm>
        </p:spPr>
        <p:txBody>
          <a:bodyPr/>
          <a:lstStyle/>
          <a:p>
            <a:r>
              <a:rPr lang="es-CO" sz="1600" b="1" dirty="0"/>
              <a:t>SANDRA ISABEL ANGULO ESPINOSA</a:t>
            </a:r>
          </a:p>
        </p:txBody>
      </p:sp>
      <p:pic>
        <p:nvPicPr>
          <p:cNvPr id="6" name="Picture 14" descr="Preserved Flowers Five Royalty Free Stock Images - Image: 43764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6" y="1012684"/>
            <a:ext cx="3257544" cy="5008604"/>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p:cNvSpPr>
            <a:spLocks noChangeArrowheads="1"/>
          </p:cNvSpPr>
          <p:nvPr/>
        </p:nvSpPr>
        <p:spPr bwMode="auto">
          <a:xfrm>
            <a:off x="457200" y="347315"/>
            <a:ext cx="8229600" cy="633413"/>
          </a:xfrm>
          <a:prstGeom prst="rect">
            <a:avLst/>
          </a:prstGeom>
          <a:noFill/>
          <a:ln w="9525">
            <a:noFill/>
            <a:miter lim="800000"/>
            <a:headEnd/>
            <a:tailEnd/>
          </a:ln>
          <a:effectLst/>
        </p:spPr>
        <p:txBody>
          <a:bodyPr anchor="ctr"/>
          <a:lstStyle/>
          <a:p>
            <a:pPr algn="ctr"/>
            <a:r>
              <a:rPr lang="es-CO" sz="3600" b="1" dirty="0">
                <a:solidFill>
                  <a:srgbClr val="000099"/>
                </a:solidFill>
              </a:rPr>
              <a:t>BENEFICIOS DE LA GESTIÓN DEL RIESGO </a:t>
            </a:r>
          </a:p>
          <a:p>
            <a:pPr algn="ctr"/>
            <a:endParaRPr lang="es-CO" sz="3600" b="1" dirty="0">
              <a:solidFill>
                <a:srgbClr val="000099"/>
              </a:solidFill>
            </a:endParaRPr>
          </a:p>
        </p:txBody>
      </p:sp>
      <p:sp>
        <p:nvSpPr>
          <p:cNvPr id="10" name="9 CuadroTexto"/>
          <p:cNvSpPr txBox="1"/>
          <p:nvPr/>
        </p:nvSpPr>
        <p:spPr>
          <a:xfrm>
            <a:off x="285720" y="1000108"/>
            <a:ext cx="5143536" cy="6370975"/>
          </a:xfrm>
          <a:prstGeom prst="rect">
            <a:avLst/>
          </a:prstGeom>
          <a:noFill/>
        </p:spPr>
        <p:txBody>
          <a:bodyPr wrap="square" rtlCol="0">
            <a:spAutoFit/>
          </a:bodyPr>
          <a:lstStyle/>
          <a:p>
            <a:pPr marL="342900" indent="-342900">
              <a:buFont typeface="Courier New" pitchFamily="49" charset="0"/>
              <a:buChar char="o"/>
            </a:pPr>
            <a:r>
              <a:rPr lang="es-CO" sz="2400" dirty="0"/>
              <a:t>Aumentar la probabilidad de </a:t>
            </a:r>
            <a:r>
              <a:rPr lang="es-CO" sz="2400" dirty="0">
                <a:solidFill>
                  <a:schemeClr val="accent6">
                    <a:lumMod val="75000"/>
                  </a:schemeClr>
                </a:solidFill>
              </a:rPr>
              <a:t>alcanzar los objetivos </a:t>
            </a:r>
          </a:p>
          <a:p>
            <a:pPr marL="342900" indent="-342900">
              <a:buFont typeface="Courier New" pitchFamily="49" charset="0"/>
              <a:buChar char="o"/>
            </a:pPr>
            <a:r>
              <a:rPr lang="es-CO" sz="2400" dirty="0"/>
              <a:t>Fomentar la gestión </a:t>
            </a:r>
            <a:r>
              <a:rPr lang="es-CO" sz="2400" dirty="0">
                <a:solidFill>
                  <a:srgbClr val="FF0000"/>
                </a:solidFill>
              </a:rPr>
              <a:t>proactiva</a:t>
            </a:r>
          </a:p>
          <a:p>
            <a:pPr marL="342900" indent="-342900">
              <a:buFont typeface="Courier New" pitchFamily="49" charset="0"/>
              <a:buChar char="o"/>
            </a:pPr>
            <a:r>
              <a:rPr lang="es-CO" sz="2400" dirty="0"/>
              <a:t>Cumplir con los requisitos legales</a:t>
            </a:r>
          </a:p>
          <a:p>
            <a:pPr marL="342900" indent="-342900">
              <a:buFont typeface="Courier New" pitchFamily="49" charset="0"/>
              <a:buChar char="o"/>
            </a:pPr>
            <a:r>
              <a:rPr lang="es-CO" sz="2400" dirty="0"/>
              <a:t>Mejorar el gobierno corporativo</a:t>
            </a:r>
          </a:p>
          <a:p>
            <a:pPr marL="342900" indent="-342900">
              <a:buFont typeface="Courier New" pitchFamily="49" charset="0"/>
              <a:buChar char="o"/>
            </a:pPr>
            <a:r>
              <a:rPr lang="es-CO" sz="2400" dirty="0"/>
              <a:t>Mejorar la </a:t>
            </a:r>
            <a:r>
              <a:rPr lang="es-CO" sz="2400" dirty="0">
                <a:solidFill>
                  <a:srgbClr val="CC00CC"/>
                </a:solidFill>
              </a:rPr>
              <a:t>confianza y la honestidad </a:t>
            </a:r>
            <a:r>
              <a:rPr lang="es-CO" sz="2400" dirty="0"/>
              <a:t>de las partes involucradas</a:t>
            </a:r>
          </a:p>
          <a:p>
            <a:pPr marL="342900" indent="-342900">
              <a:buFont typeface="Courier New" pitchFamily="49" charset="0"/>
              <a:buChar char="o"/>
            </a:pPr>
            <a:r>
              <a:rPr lang="es-CO" sz="2400" dirty="0"/>
              <a:t>Asignar y usar </a:t>
            </a:r>
            <a:r>
              <a:rPr lang="es-CO" sz="2400" dirty="0">
                <a:solidFill>
                  <a:schemeClr val="accent6">
                    <a:lumMod val="50000"/>
                  </a:schemeClr>
                </a:solidFill>
              </a:rPr>
              <a:t>eficazmente los recursos</a:t>
            </a:r>
          </a:p>
          <a:p>
            <a:pPr marL="342900" indent="-342900">
              <a:buFont typeface="Courier New" pitchFamily="49" charset="0"/>
              <a:buChar char="o"/>
            </a:pPr>
            <a:r>
              <a:rPr lang="es-CO" sz="2400" dirty="0"/>
              <a:t>Mejorar la eficacia y la eficiencia operativa </a:t>
            </a:r>
          </a:p>
          <a:p>
            <a:pPr marL="342900" indent="-342900">
              <a:buFont typeface="Courier New" pitchFamily="49" charset="0"/>
              <a:buChar char="o"/>
            </a:pPr>
            <a:r>
              <a:rPr lang="es-CO" sz="2400" dirty="0"/>
              <a:t>Minimizar las </a:t>
            </a:r>
            <a:r>
              <a:rPr lang="es-CO" sz="2400" dirty="0">
                <a:solidFill>
                  <a:srgbClr val="FF0000"/>
                </a:solidFill>
              </a:rPr>
              <a:t>pérdidas</a:t>
            </a:r>
          </a:p>
          <a:p>
            <a:pPr marL="342900" indent="-342900">
              <a:buFont typeface="Courier New" pitchFamily="49" charset="0"/>
              <a:buChar char="o"/>
            </a:pPr>
            <a:r>
              <a:rPr lang="es-CO" sz="2400" dirty="0"/>
              <a:t>Mejorar el aprendizaje y la flexibilidad organizacional</a:t>
            </a:r>
          </a:p>
          <a:p>
            <a:pPr marL="342900" indent="-342900">
              <a:buFont typeface="Courier New" pitchFamily="49" charset="0"/>
              <a:buChar char="o"/>
            </a:pPr>
            <a:endParaRPr lang="es-CO" sz="2400" dirty="0"/>
          </a:p>
          <a:p>
            <a:pPr marL="342900" indent="-342900">
              <a:buFont typeface="Courier New" pitchFamily="49" charset="0"/>
              <a:buChar char="o"/>
            </a:pPr>
            <a:endParaRPr lang="es-CO" sz="2400" dirty="0"/>
          </a:p>
          <a:p>
            <a:r>
              <a:rPr lang="es-CO" sz="2400" dirty="0"/>
              <a:t> </a:t>
            </a:r>
          </a:p>
        </p:txBody>
      </p:sp>
    </p:spTree>
    <p:extLst>
      <p:ext uri="{BB962C8B-B14F-4D97-AF65-F5344CB8AC3E}">
        <p14:creationId xmlns:p14="http://schemas.microsoft.com/office/powerpoint/2010/main" val="1070285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r>
              <a:rPr lang="es-CO" sz="3100" b="1"/>
              <a:t>Cierre</a:t>
            </a:r>
          </a:p>
        </p:txBody>
      </p:sp>
      <p:pic>
        <p:nvPicPr>
          <p:cNvPr id="6" name="Picture 5">
            <a:extLst>
              <a:ext uri="{FF2B5EF4-FFF2-40B4-BE49-F238E27FC236}">
                <a16:creationId xmlns:a16="http://schemas.microsoft.com/office/drawing/2014/main" id="{9A34EDFA-250E-5B4F-C32A-1C5EDDE20CA3}"/>
              </a:ext>
            </a:extLst>
          </p:cNvPr>
          <p:cNvPicPr>
            <a:picLocks noChangeAspect="1"/>
          </p:cNvPicPr>
          <p:nvPr/>
        </p:nvPicPr>
        <p:blipFill>
          <a:blip r:embed="rId2"/>
          <a:srcRect l="41920" r="12623" b="-2"/>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36" name="Content Placeholder 2">
            <a:extLst>
              <a:ext uri="{FF2B5EF4-FFF2-40B4-BE49-F238E27FC236}">
                <a16:creationId xmlns:a16="http://schemas.microsoft.com/office/drawing/2014/main" id="{2874355F-1985-E522-E504-EF7D71F27C9A}"/>
              </a:ext>
            </a:extLst>
          </p:cNvPr>
          <p:cNvGraphicFramePr>
            <a:graphicFrameLocks noGrp="1"/>
          </p:cNvGraphicFramePr>
          <p:nvPr>
            <p:ph idx="1"/>
            <p:extLst>
              <p:ext uri="{D42A27DB-BD31-4B8C-83A1-F6EECF244321}">
                <p14:modId xmlns:p14="http://schemas.microsoft.com/office/powerpoint/2010/main" val="4192716871"/>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s-CO" sz="2600" b="1"/>
              <a:t>Etapas del Gerenciamiento</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1AACB1-04F5-DE55-15DA-A964803487ED}"/>
              </a:ext>
            </a:extLst>
          </p:cNvPr>
          <p:cNvGraphicFramePr>
            <a:graphicFrameLocks noGrp="1"/>
          </p:cNvGraphicFramePr>
          <p:nvPr>
            <p:ph idx="1"/>
            <p:extLst>
              <p:ext uri="{D42A27DB-BD31-4B8C-83A1-F6EECF244321}">
                <p14:modId xmlns:p14="http://schemas.microsoft.com/office/powerpoint/2010/main" val="123228548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r>
              <a:rPr lang="es-CO" sz="3100" b="1"/>
              <a:t>Roles y Responsabilidades</a:t>
            </a:r>
          </a:p>
        </p:txBody>
      </p:sp>
      <p:pic>
        <p:nvPicPr>
          <p:cNvPr id="6" name="Picture 5">
            <a:extLst>
              <a:ext uri="{FF2B5EF4-FFF2-40B4-BE49-F238E27FC236}">
                <a16:creationId xmlns:a16="http://schemas.microsoft.com/office/drawing/2014/main" id="{F69D0947-02D8-FBD5-1220-39AD1E259B7A}"/>
              </a:ext>
            </a:extLst>
          </p:cNvPr>
          <p:cNvPicPr>
            <a:picLocks noChangeAspect="1"/>
          </p:cNvPicPr>
          <p:nvPr/>
        </p:nvPicPr>
        <p:blipFill>
          <a:blip r:embed="rId2"/>
          <a:srcRect l="31872" r="22671" b="-2"/>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765277A3-0D8E-3E8B-61C1-3E86C620FB63}"/>
              </a:ext>
            </a:extLst>
          </p:cNvPr>
          <p:cNvGraphicFramePr>
            <a:graphicFrameLocks noGrp="1"/>
          </p:cNvGraphicFramePr>
          <p:nvPr>
            <p:ph idx="1"/>
            <p:extLst>
              <p:ext uri="{D42A27DB-BD31-4B8C-83A1-F6EECF244321}">
                <p14:modId xmlns:p14="http://schemas.microsoft.com/office/powerpoint/2010/main" val="1025009100"/>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412488"/>
            <a:ext cx="2174391" cy="4363844"/>
          </a:xfrm>
        </p:spPr>
        <p:txBody>
          <a:bodyPr vert="horz" lIns="91440" tIns="45720" rIns="91440" bIns="45720" rtlCol="0" anchor="t">
            <a:normAutofit/>
          </a:bodyPr>
          <a:lstStyle/>
          <a:p>
            <a:pPr algn="l" defTabSz="914400">
              <a:lnSpc>
                <a:spcPct val="90000"/>
              </a:lnSpc>
            </a:pPr>
            <a:r>
              <a:rPr lang="en-US" sz="2700" b="1" kern="1200">
                <a:solidFill>
                  <a:srgbClr val="FFFFFF"/>
                </a:solidFill>
                <a:latin typeface="+mj-lt"/>
                <a:ea typeface="+mj-ea"/>
                <a:cs typeface="+mj-cs"/>
              </a:rPr>
              <a:t>Herramientas de Gestión</a:t>
            </a:r>
          </a:p>
        </p:txBody>
      </p:sp>
      <p:sp>
        <p:nvSpPr>
          <p:cNvPr id="3" name="Content Placeholder 2"/>
          <p:cNvSpPr>
            <a:spLocks noGrp="1"/>
          </p:cNvSpPr>
          <p:nvPr>
            <p:ph idx="1"/>
          </p:nvPr>
        </p:nvSpPr>
        <p:spPr>
          <a:xfrm>
            <a:off x="3285640" y="1412489"/>
            <a:ext cx="2729077" cy="4363844"/>
          </a:xfrm>
        </p:spPr>
        <p:txBody>
          <a:bodyPr vert="horz" lIns="91440" tIns="45720" rIns="91440" bIns="45720" rtlCol="0">
            <a:normAutofit/>
          </a:bodyPr>
          <a:lstStyle/>
          <a:p>
            <a:pPr marL="114300" indent="0" defTabSz="914400">
              <a:lnSpc>
                <a:spcPct val="90000"/>
              </a:lnSpc>
              <a:buNone/>
            </a:pPr>
            <a:r>
              <a:rPr lang="en-US" sz="2400" dirty="0"/>
              <a:t>• </a:t>
            </a:r>
            <a:r>
              <a:rPr lang="en-US" sz="2400" dirty="0" err="1"/>
              <a:t>Matriz</a:t>
            </a:r>
            <a:r>
              <a:rPr lang="en-US" sz="2400" dirty="0"/>
              <a:t> de </a:t>
            </a:r>
            <a:r>
              <a:rPr lang="en-US" sz="2400" dirty="0" err="1"/>
              <a:t>riesgos</a:t>
            </a:r>
            <a:endParaRPr lang="en-US" sz="2400" dirty="0"/>
          </a:p>
          <a:p>
            <a:pPr marL="114300" indent="0" defTabSz="914400">
              <a:lnSpc>
                <a:spcPct val="90000"/>
              </a:lnSpc>
              <a:buNone/>
            </a:pPr>
            <a:r>
              <a:rPr lang="en-US" sz="2400" dirty="0"/>
              <a:t>• Plan de </a:t>
            </a:r>
            <a:r>
              <a:rPr lang="en-US" sz="2400" dirty="0" err="1"/>
              <a:t>trabajo</a:t>
            </a:r>
            <a:r>
              <a:rPr lang="en-US" sz="2400" dirty="0"/>
              <a:t> </a:t>
            </a:r>
            <a:r>
              <a:rPr lang="en-US" sz="2400" dirty="0" err="1"/>
              <a:t>anual</a:t>
            </a:r>
            <a:endParaRPr lang="en-US" sz="2400" dirty="0"/>
          </a:p>
          <a:p>
            <a:pPr marL="114300" indent="0" defTabSz="914400">
              <a:lnSpc>
                <a:spcPct val="90000"/>
              </a:lnSpc>
              <a:buNone/>
            </a:pPr>
            <a:r>
              <a:rPr lang="en-US" sz="2400" dirty="0"/>
              <a:t>• Indicadores de </a:t>
            </a:r>
            <a:r>
              <a:rPr lang="en-US" sz="2400" dirty="0" err="1"/>
              <a:t>gestión</a:t>
            </a:r>
            <a:endParaRPr lang="en-US" sz="2400" dirty="0"/>
          </a:p>
          <a:p>
            <a:pPr marL="114300" indent="0" defTabSz="914400">
              <a:lnSpc>
                <a:spcPct val="90000"/>
              </a:lnSpc>
              <a:buNone/>
            </a:pPr>
            <a:r>
              <a:rPr lang="en-US" sz="2400" dirty="0"/>
              <a:t>• </a:t>
            </a:r>
            <a:r>
              <a:rPr lang="en-US" sz="2400" dirty="0" err="1"/>
              <a:t>Reportes</a:t>
            </a:r>
            <a:r>
              <a:rPr lang="en-US" sz="2400" dirty="0"/>
              <a:t> e </a:t>
            </a:r>
            <a:r>
              <a:rPr lang="en-US" sz="2400" dirty="0" err="1"/>
              <a:t>investigaciones</a:t>
            </a:r>
            <a:endParaRPr lang="en-US" sz="24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38703" y="1412489"/>
            <a:ext cx="2398275" cy="436384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defRPr sz="2000" b="1">
                <a:solidFill>
                  <a:srgbClr val="0066CC"/>
                </a:solidFill>
              </a:defRPr>
            </a:pPr>
            <a:r>
              <a:rPr lang="en-US" sz="1700"/>
              <a:t>Trabajar seguro es vivir tranquilo</a:t>
            </a:r>
          </a:p>
        </p:txBody>
      </p:sp>
      <p:pic>
        <p:nvPicPr>
          <p:cNvPr id="5" name="Imagen 4">
            <a:extLst>
              <a:ext uri="{FF2B5EF4-FFF2-40B4-BE49-F238E27FC236}">
                <a16:creationId xmlns:a16="http://schemas.microsoft.com/office/drawing/2014/main" id="{3EE03452-2E35-D02A-8881-9572BB7E888D}"/>
              </a:ext>
            </a:extLst>
          </p:cNvPr>
          <p:cNvPicPr>
            <a:picLocks noChangeAspect="1"/>
          </p:cNvPicPr>
          <p:nvPr/>
        </p:nvPicPr>
        <p:blipFill>
          <a:blip r:embed="rId2"/>
          <a:stretch>
            <a:fillRect/>
          </a:stretch>
        </p:blipFill>
        <p:spPr>
          <a:xfrm>
            <a:off x="6097403" y="3429000"/>
            <a:ext cx="2639575" cy="28510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1131</TotalTime>
  <Words>4077</Words>
  <Application>Microsoft Office PowerPoint</Application>
  <PresentationFormat>Presentación en pantalla (4:3)</PresentationFormat>
  <Paragraphs>422</Paragraphs>
  <Slides>69</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69</vt:i4>
      </vt:variant>
    </vt:vector>
  </HeadingPairs>
  <TitlesOfParts>
    <vt:vector size="78" baseType="lpstr">
      <vt:lpstr>Abadi</vt:lpstr>
      <vt:lpstr>Aptos</vt:lpstr>
      <vt:lpstr>Arial</vt:lpstr>
      <vt:lpstr>Calibri</vt:lpstr>
      <vt:lpstr>Courier New</vt:lpstr>
      <vt:lpstr>Open Sans</vt:lpstr>
      <vt:lpstr>Wingdings</vt:lpstr>
      <vt:lpstr>Wingdings 2</vt:lpstr>
      <vt:lpstr>Office Theme</vt:lpstr>
      <vt:lpstr>Gerenciamiento de los Riesgos Laborales en Colombia - 2025</vt:lpstr>
      <vt:lpstr>Introducción</vt:lpstr>
      <vt:lpstr>Concepto de Gerenciamiento de Riesgos Laborales</vt:lpstr>
      <vt:lpstr>Principales Riesgos Laborales</vt:lpstr>
      <vt:lpstr>Ejemplo Práctico: Riesgo Químico</vt:lpstr>
      <vt:lpstr>Ejemplo Práctico: Riesgo Ergonómico</vt:lpstr>
      <vt:lpstr>Etapas del Gerenciamiento</vt:lpstr>
      <vt:lpstr>Roles y Responsabilidades</vt:lpstr>
      <vt:lpstr>Herramientas de Gestión</vt:lpstr>
      <vt:lpstr>Presentación de PowerPoint</vt:lpstr>
      <vt:lpstr>Buenas Prácticas</vt:lpstr>
      <vt:lpstr>Conclusiones</vt:lpstr>
      <vt:lpstr>PLANEACION ESTRATÉGICA</vt:lpstr>
      <vt:lpstr>TENER EN CUENTA </vt:lpstr>
      <vt:lpstr>TENER EN CUENTA </vt:lpstr>
      <vt:lpstr>METODOLOGIA PLANEACION</vt:lpstr>
      <vt:lpstr>PASOS</vt:lpstr>
      <vt:lpstr>PASOS</vt:lpstr>
      <vt:lpstr>PASOS</vt:lpstr>
      <vt:lpstr>PASOS</vt:lpstr>
      <vt:lpstr>PASOS</vt:lpstr>
      <vt:lpstr>EJEMPLOS</vt:lpstr>
      <vt:lpstr>MAPA ESTRATEGICO SECTOR INDUSTRIAL</vt:lpstr>
      <vt:lpstr>EJEMPLO</vt:lpstr>
      <vt:lpstr>TALLER </vt:lpstr>
      <vt:lpstr>Mapa de procesos</vt:lpstr>
      <vt:lpstr>PROCESOS</vt:lpstr>
      <vt:lpstr>PROCEDIMIENTO</vt:lpstr>
      <vt:lpstr>TALLER </vt:lpstr>
      <vt:lpstr>DIRECTRICES DE GESTION DEL RIESGO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DE REFERENCIA  PARA LA GESTIÓN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DEL RIESGO  Claves, beneficios y aplicación </vt:lpstr>
      <vt:lpstr>Presentación de PowerPoint</vt:lpstr>
      <vt:lpstr>Presentación de PowerPoint</vt:lpstr>
      <vt:lpstr>Presentación de PowerPoint</vt:lpstr>
      <vt:lpstr>Cierre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Sandra Isabel ANGULO ESPINOSA</dc:creator>
  <cp:keywords/>
  <dc:description>generated using python-pptx</dc:description>
  <cp:lastModifiedBy>ANGULO ESPINOSA Sandra Isabel</cp:lastModifiedBy>
  <cp:revision>51</cp:revision>
  <dcterms:created xsi:type="dcterms:W3CDTF">2013-01-27T09:14:16Z</dcterms:created>
  <dcterms:modified xsi:type="dcterms:W3CDTF">2025-09-04T16:17:24Z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f7d1e7-3501-4f9d-85d7-7c453f19a950_Enabled">
    <vt:lpwstr>true</vt:lpwstr>
  </property>
  <property fmtid="{D5CDD505-2E9C-101B-9397-08002B2CF9AE}" pid="3" name="MSIP_Label_d3f7d1e7-3501-4f9d-85d7-7c453f19a950_SetDate">
    <vt:lpwstr>2025-09-04T14:00:37Z</vt:lpwstr>
  </property>
  <property fmtid="{D5CDD505-2E9C-101B-9397-08002B2CF9AE}" pid="4" name="MSIP_Label_d3f7d1e7-3501-4f9d-85d7-7c453f19a950_Method">
    <vt:lpwstr>Privileged</vt:lpwstr>
  </property>
  <property fmtid="{D5CDD505-2E9C-101B-9397-08002B2CF9AE}" pid="5" name="MSIP_Label_d3f7d1e7-3501-4f9d-85d7-7c453f19a950_Name">
    <vt:lpwstr>COL_Confidential</vt:lpwstr>
  </property>
  <property fmtid="{D5CDD505-2E9C-101B-9397-08002B2CF9AE}" pid="6" name="MSIP_Label_d3f7d1e7-3501-4f9d-85d7-7c453f19a950_SiteId">
    <vt:lpwstr>396b38cc-aa65-492b-bb0e-3d94ed25a97b</vt:lpwstr>
  </property>
  <property fmtid="{D5CDD505-2E9C-101B-9397-08002B2CF9AE}" pid="7" name="MSIP_Label_d3f7d1e7-3501-4f9d-85d7-7c453f19a950_ActionId">
    <vt:lpwstr>59ed0aaa-de12-4f5b-be4b-c79b1c4f5ecb</vt:lpwstr>
  </property>
  <property fmtid="{D5CDD505-2E9C-101B-9397-08002B2CF9AE}" pid="8" name="MSIP_Label_d3f7d1e7-3501-4f9d-85d7-7c453f19a950_ContentBits">
    <vt:lpwstr>2</vt:lpwstr>
  </property>
  <property fmtid="{D5CDD505-2E9C-101B-9397-08002B2CF9AE}" pid="9" name="MSIP_Label_d3f7d1e7-3501-4f9d-85d7-7c453f19a950_Tag">
    <vt:lpwstr>10, 2, 1, 1</vt:lpwstr>
  </property>
  <property fmtid="{D5CDD505-2E9C-101B-9397-08002B2CF9AE}" pid="10" name="ClassificationContentMarkingFooterLocations">
    <vt:lpwstr>Office Theme:8</vt:lpwstr>
  </property>
  <property fmtid="{D5CDD505-2E9C-101B-9397-08002B2CF9AE}" pid="11" name="ClassificationContentMarkingFooterText">
    <vt:lpwstr>Confidencial</vt:lpwstr>
  </property>
</Properties>
</file>